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1"/>
  </p:notesMasterIdLst>
  <p:handoutMasterIdLst>
    <p:handoutMasterId r:id="rId42"/>
  </p:handoutMasterIdLst>
  <p:sldIdLst>
    <p:sldId id="510" r:id="rId2"/>
    <p:sldId id="495" r:id="rId3"/>
    <p:sldId id="429" r:id="rId4"/>
    <p:sldId id="496" r:id="rId5"/>
    <p:sldId id="430" r:id="rId6"/>
    <p:sldId id="497" r:id="rId7"/>
    <p:sldId id="498" r:id="rId8"/>
    <p:sldId id="426" r:id="rId9"/>
    <p:sldId id="499" r:id="rId10"/>
    <p:sldId id="425" r:id="rId11"/>
    <p:sldId id="435" r:id="rId12"/>
    <p:sldId id="437" r:id="rId13"/>
    <p:sldId id="487" r:id="rId14"/>
    <p:sldId id="473" r:id="rId15"/>
    <p:sldId id="500" r:id="rId16"/>
    <p:sldId id="431" r:id="rId17"/>
    <p:sldId id="501" r:id="rId18"/>
    <p:sldId id="469" r:id="rId19"/>
    <p:sldId id="511" r:id="rId20"/>
    <p:sldId id="472" r:id="rId21"/>
    <p:sldId id="502" r:id="rId22"/>
    <p:sldId id="503" r:id="rId23"/>
    <p:sldId id="504" r:id="rId24"/>
    <p:sldId id="438" r:id="rId25"/>
    <p:sldId id="456" r:id="rId26"/>
    <p:sldId id="458" r:id="rId27"/>
    <p:sldId id="465" r:id="rId28"/>
    <p:sldId id="470" r:id="rId29"/>
    <p:sldId id="506" r:id="rId30"/>
    <p:sldId id="463" r:id="rId31"/>
    <p:sldId id="508" r:id="rId32"/>
    <p:sldId id="460" r:id="rId33"/>
    <p:sldId id="513" r:id="rId34"/>
    <p:sldId id="475" r:id="rId35"/>
    <p:sldId id="514" r:id="rId36"/>
    <p:sldId id="474" r:id="rId37"/>
    <p:sldId id="512" r:id="rId38"/>
    <p:sldId id="477" r:id="rId39"/>
    <p:sldId id="486"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434"/>
    <a:srgbClr val="FFA300"/>
    <a:srgbClr val="E52EDC"/>
    <a:srgbClr val="9EBFD4"/>
    <a:srgbClr val="F4C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555" autoAdjust="0"/>
    <p:restoredTop sz="59365" autoAdjust="0"/>
  </p:normalViewPr>
  <p:slideViewPr>
    <p:cSldViewPr>
      <p:cViewPr varScale="1">
        <p:scale>
          <a:sx n="60" d="100"/>
          <a:sy n="60" d="100"/>
        </p:scale>
        <p:origin x="2512" y="176"/>
      </p:cViewPr>
      <p:guideLst>
        <p:guide orient="horz" pos="2160"/>
        <p:guide pos="2880"/>
      </p:guideLst>
    </p:cSldViewPr>
  </p:slideViewPr>
  <p:outlineViewPr>
    <p:cViewPr>
      <p:scale>
        <a:sx n="33" d="100"/>
        <a:sy n="33" d="100"/>
      </p:scale>
      <p:origin x="0" y="768"/>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962" y="0"/>
            <a:ext cx="3170583" cy="480388"/>
          </a:xfrm>
          <a:prstGeom prst="rect">
            <a:avLst/>
          </a:prstGeom>
        </p:spPr>
        <p:txBody>
          <a:bodyPr vert="horz" lIns="94851" tIns="47425" rIns="94851" bIns="47425" rtlCol="0"/>
          <a:lstStyle>
            <a:lvl1pPr algn="r">
              <a:defRPr sz="1200"/>
            </a:lvl1pPr>
          </a:lstStyle>
          <a:p>
            <a:fld id="{C7A310A2-6535-4417-8FA8-AA0E3BD8E381}" type="datetimeFigureOut">
              <a:rPr lang="en-US" smtClean="0"/>
              <a:t>9/11/19</a:t>
            </a:fld>
            <a:endParaRPr lang="en-US"/>
          </a:p>
        </p:txBody>
      </p:sp>
      <p:sp>
        <p:nvSpPr>
          <p:cNvPr id="4" name="Footer Placeholder 3"/>
          <p:cNvSpPr>
            <a:spLocks noGrp="1"/>
          </p:cNvSpPr>
          <p:nvPr>
            <p:ph type="ftr" sz="quarter" idx="2"/>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962" y="9119173"/>
            <a:ext cx="3170583" cy="480388"/>
          </a:xfrm>
          <a:prstGeom prst="rect">
            <a:avLst/>
          </a:prstGeom>
        </p:spPr>
        <p:txBody>
          <a:bodyPr vert="horz" lIns="94851" tIns="47425" rIns="94851" bIns="47425" rtlCol="0" anchor="b"/>
          <a:lstStyle>
            <a:lvl1pPr algn="r">
              <a:defRPr sz="1200"/>
            </a:lvl1pPr>
          </a:lstStyle>
          <a:p>
            <a:fld id="{F8B6821C-F382-4246-80AA-F937D9CF34EA}" type="slidenum">
              <a:rPr lang="en-US" smtClean="0"/>
              <a:t>‹#›</a:t>
            </a:fld>
            <a:endParaRPr lang="en-US"/>
          </a:p>
        </p:txBody>
      </p:sp>
    </p:spTree>
    <p:extLst>
      <p:ext uri="{BB962C8B-B14F-4D97-AF65-F5344CB8AC3E}">
        <p14:creationId xmlns:p14="http://schemas.microsoft.com/office/powerpoint/2010/main" val="56237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A968B9A5-E803-4C2D-B955-F74BDA24F802}" type="datetimeFigureOut">
              <a:rPr lang="en-US" smtClean="0"/>
              <a:t>9/11/19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A82CFD2B-B1E9-4286-B907-F22A15B9E537}" type="slidenum">
              <a:rPr lang="en-US" smtClean="0"/>
              <a:t>‹#›</a:t>
            </a:fld>
            <a:endParaRPr lang="en-US"/>
          </a:p>
        </p:txBody>
      </p:sp>
    </p:spTree>
    <p:extLst>
      <p:ext uri="{BB962C8B-B14F-4D97-AF65-F5344CB8AC3E}">
        <p14:creationId xmlns:p14="http://schemas.microsoft.com/office/powerpoint/2010/main" val="2274853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5</a:t>
            </a:fld>
            <a:endParaRPr lang="en-US"/>
          </a:p>
        </p:txBody>
      </p:sp>
    </p:spTree>
    <p:extLst>
      <p:ext uri="{BB962C8B-B14F-4D97-AF65-F5344CB8AC3E}">
        <p14:creationId xmlns:p14="http://schemas.microsoft.com/office/powerpoint/2010/main" val="1897557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a:t>
            </a:r>
            <a:r>
              <a:rPr lang="en-US" baseline="0" dirty="0"/>
              <a:t> the shifted exponent c = m + 127, so that the sign of the exponent does not need to be stored (exponent can be stored in 8 bits instead of 7).</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24</a:t>
            </a:fld>
            <a:endParaRPr lang="en-US"/>
          </a:p>
        </p:txBody>
      </p:sp>
    </p:spTree>
    <p:extLst>
      <p:ext uri="{BB962C8B-B14F-4D97-AF65-F5344CB8AC3E}">
        <p14:creationId xmlns:p14="http://schemas.microsoft.com/office/powerpoint/2010/main" val="1299491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machine epsilon, we infer that in a simple computation,</a:t>
            </a:r>
            <a:r>
              <a:rPr lang="en-US" baseline="0" dirty="0"/>
              <a:t> approximately six sig figs of accuracy may be obtained in single precision</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26</a:t>
            </a:fld>
            <a:endParaRPr lang="en-US"/>
          </a:p>
        </p:txBody>
      </p:sp>
    </p:spTree>
    <p:extLst>
      <p:ext uri="{BB962C8B-B14F-4D97-AF65-F5344CB8AC3E}">
        <p14:creationId xmlns:p14="http://schemas.microsoft.com/office/powerpoint/2010/main" val="1309219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27</a:t>
            </a:fld>
            <a:endParaRPr lang="en-US"/>
          </a:p>
        </p:txBody>
      </p:sp>
    </p:spTree>
    <p:extLst>
      <p:ext uri="{BB962C8B-B14F-4D97-AF65-F5344CB8AC3E}">
        <p14:creationId xmlns:p14="http://schemas.microsoft.com/office/powerpoint/2010/main" val="18894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machine epsilon, we infer that in a simple computation,</a:t>
            </a:r>
            <a:r>
              <a:rPr lang="en-US" baseline="0" dirty="0"/>
              <a:t> approximately six sig figs of accuracy may be obtained in single precision</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28</a:t>
            </a:fld>
            <a:endParaRPr lang="en-US"/>
          </a:p>
        </p:txBody>
      </p:sp>
    </p:spTree>
    <p:extLst>
      <p:ext uri="{BB962C8B-B14F-4D97-AF65-F5344CB8AC3E}">
        <p14:creationId xmlns:p14="http://schemas.microsoft.com/office/powerpoint/2010/main" val="166064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would you want to know about </a:t>
            </a:r>
            <a:r>
              <a:rPr lang="en-US" sz="1200" kern="1200" dirty="0" err="1">
                <a:solidFill>
                  <a:schemeClr val="tx1"/>
                </a:solidFill>
                <a:effectLst/>
                <a:latin typeface="+mn-lt"/>
                <a:ea typeface="+mn-ea"/>
                <a:cs typeface="+mn-cs"/>
              </a:rPr>
              <a:t>subnormals</a:t>
            </a:r>
            <a:r>
              <a:rPr lang="en-US" sz="1200" kern="1200" dirty="0">
                <a:solidFill>
                  <a:schemeClr val="tx1"/>
                </a:solidFill>
                <a:effectLst/>
                <a:latin typeface="+mn-lt"/>
                <a:ea typeface="+mn-ea"/>
                <a:cs typeface="+mn-cs"/>
              </a:rPr>
              <a:t>? Because</a:t>
            </a:r>
          </a:p>
          <a:p>
            <a:r>
              <a:rPr lang="en-US" sz="1200" kern="1200" dirty="0">
                <a:solidFill>
                  <a:schemeClr val="tx1"/>
                </a:solidFill>
                <a:effectLst/>
                <a:latin typeface="+mn-lt"/>
                <a:ea typeface="+mn-ea"/>
                <a:cs typeface="+mn-cs"/>
              </a:rPr>
              <a:t>computing with them is often slow, because it is implemented</a:t>
            </a:r>
          </a:p>
          <a:p>
            <a:r>
              <a:rPr lang="en-US" sz="1200" kern="1200" dirty="0">
                <a:solidFill>
                  <a:schemeClr val="tx1"/>
                </a:solidFill>
                <a:effectLst/>
                <a:latin typeface="+mn-lt"/>
                <a:ea typeface="+mn-ea"/>
                <a:cs typeface="+mn-cs"/>
              </a:rPr>
              <a:t>using ‘FP assist’, i.e. not in actual hardware. Many C compilers</a:t>
            </a:r>
          </a:p>
          <a:p>
            <a:r>
              <a:rPr lang="en-US" sz="1200" kern="1200" dirty="0">
                <a:solidFill>
                  <a:schemeClr val="tx1"/>
                </a:solidFill>
                <a:effectLst/>
                <a:latin typeface="+mn-lt"/>
                <a:ea typeface="+mn-ea"/>
                <a:cs typeface="+mn-cs"/>
              </a:rPr>
              <a:t>support options to ‘flush </a:t>
            </a:r>
            <a:r>
              <a:rPr lang="en-US" sz="1200" kern="1200" dirty="0" err="1">
                <a:solidFill>
                  <a:schemeClr val="tx1"/>
                </a:solidFill>
                <a:effectLst/>
                <a:latin typeface="+mn-lt"/>
                <a:ea typeface="+mn-ea"/>
                <a:cs typeface="+mn-cs"/>
              </a:rPr>
              <a:t>subnormals</a:t>
            </a:r>
            <a:r>
              <a:rPr lang="en-US" sz="1200" kern="1200" dirty="0">
                <a:solidFill>
                  <a:schemeClr val="tx1"/>
                </a:solidFill>
                <a:effectLst/>
                <a:latin typeface="+mn-lt"/>
                <a:ea typeface="+mn-ea"/>
                <a:cs typeface="+mn-cs"/>
              </a:rPr>
              <a:t> to zero’.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Lost of precision when using subnormal numbers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Computations with subnormal numbers are often slow: Subtraction of two non-equal numbers never produces a result of exactly zero.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smallest gap between two consecutive normalized floating-point number is </a:t>
            </a:r>
            <a:r>
              <a:rPr lang="el-GR" sz="1200" b="0" i="0" u="none" strike="noStrike" kern="1200" dirty="0">
                <a:solidFill>
                  <a:schemeClr val="tx1"/>
                </a:solidFill>
                <a:effectLst/>
                <a:latin typeface="+mn-lt"/>
                <a:ea typeface="+mn-ea"/>
                <a:cs typeface="+mn-cs"/>
              </a:rPr>
              <a:t>ϵ</a:t>
            </a:r>
            <a:r>
              <a:rPr lang="en-US" sz="1200" b="0" i="0" u="none" strike="noStrike" kern="1200" dirty="0" err="1">
                <a:solidFill>
                  <a:schemeClr val="tx1"/>
                </a:solidFill>
                <a:effectLst/>
                <a:latin typeface="+mn-lt"/>
                <a:ea typeface="+mn-ea"/>
                <a:cs typeface="+mn-cs"/>
              </a:rPr>
              <a:t>m⋅UFL</a:t>
            </a:r>
            <a:r>
              <a:rPr lang="en-US" sz="1200" b="0" i="0" kern="1200" dirty="0">
                <a:solidFill>
                  <a:schemeClr val="tx1"/>
                </a:solidFill>
                <a:effectLst/>
                <a:latin typeface="+mn-lt"/>
                <a:ea typeface="+mn-ea"/>
                <a:cs typeface="+mn-cs"/>
              </a:rPr>
              <a:t>, which is the smallest positive subnormal number. This means subtracting two non-equal number will be at least the smallest subnormal number, so it will never produces a result of 0.</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82CFD2B-B1E9-4286-B907-F22A15B9E537}" type="slidenum">
              <a:rPr lang="en-US" smtClean="0"/>
              <a:t>30</a:t>
            </a:fld>
            <a:endParaRPr lang="en-US"/>
          </a:p>
        </p:txBody>
      </p:sp>
    </p:spTree>
    <p:extLst>
      <p:ext uri="{BB962C8B-B14F-4D97-AF65-F5344CB8AC3E}">
        <p14:creationId xmlns:p14="http://schemas.microsoft.com/office/powerpoint/2010/main" val="2456439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would you want to know about </a:t>
            </a:r>
            <a:r>
              <a:rPr lang="en-US" sz="1200" kern="1200" dirty="0" err="1">
                <a:solidFill>
                  <a:schemeClr val="tx1"/>
                </a:solidFill>
                <a:effectLst/>
                <a:latin typeface="+mn-lt"/>
                <a:ea typeface="+mn-ea"/>
                <a:cs typeface="+mn-cs"/>
              </a:rPr>
              <a:t>subnormals</a:t>
            </a:r>
            <a:r>
              <a:rPr lang="en-US" sz="1200" kern="1200" dirty="0">
                <a:solidFill>
                  <a:schemeClr val="tx1"/>
                </a:solidFill>
                <a:effectLst/>
                <a:latin typeface="+mn-lt"/>
                <a:ea typeface="+mn-ea"/>
                <a:cs typeface="+mn-cs"/>
              </a:rPr>
              <a:t>? Because</a:t>
            </a:r>
          </a:p>
          <a:p>
            <a:r>
              <a:rPr lang="en-US" sz="1200" kern="1200" dirty="0">
                <a:solidFill>
                  <a:schemeClr val="tx1"/>
                </a:solidFill>
                <a:effectLst/>
                <a:latin typeface="+mn-lt"/>
                <a:ea typeface="+mn-ea"/>
                <a:cs typeface="+mn-cs"/>
              </a:rPr>
              <a:t>computing with them is often slow, because it is implemented</a:t>
            </a:r>
          </a:p>
          <a:p>
            <a:r>
              <a:rPr lang="en-US" sz="1200" kern="1200" dirty="0">
                <a:solidFill>
                  <a:schemeClr val="tx1"/>
                </a:solidFill>
                <a:effectLst/>
                <a:latin typeface="+mn-lt"/>
                <a:ea typeface="+mn-ea"/>
                <a:cs typeface="+mn-cs"/>
              </a:rPr>
              <a:t>using ‘FP assist’, i.e. not in actual hardware. Many C compilers</a:t>
            </a:r>
          </a:p>
          <a:p>
            <a:r>
              <a:rPr lang="en-US" sz="1200" kern="1200" dirty="0">
                <a:solidFill>
                  <a:schemeClr val="tx1"/>
                </a:solidFill>
                <a:effectLst/>
                <a:latin typeface="+mn-lt"/>
                <a:ea typeface="+mn-ea"/>
                <a:cs typeface="+mn-cs"/>
              </a:rPr>
              <a:t>support options to ‘flush </a:t>
            </a:r>
            <a:r>
              <a:rPr lang="en-US" sz="1200" kern="1200" dirty="0" err="1">
                <a:solidFill>
                  <a:schemeClr val="tx1"/>
                </a:solidFill>
                <a:effectLst/>
                <a:latin typeface="+mn-lt"/>
                <a:ea typeface="+mn-ea"/>
                <a:cs typeface="+mn-cs"/>
              </a:rPr>
              <a:t>subnormals</a:t>
            </a:r>
            <a:r>
              <a:rPr lang="en-US" sz="1200" kern="1200" dirty="0">
                <a:solidFill>
                  <a:schemeClr val="tx1"/>
                </a:solidFill>
                <a:effectLst/>
                <a:latin typeface="+mn-lt"/>
                <a:ea typeface="+mn-ea"/>
                <a:cs typeface="+mn-cs"/>
              </a:rPr>
              <a:t> to zero’.</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Lost of precision when using subnormal numbers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82CFD2B-B1E9-4286-B907-F22A15B9E537}" type="slidenum">
              <a:rPr lang="en-US" smtClean="0"/>
              <a:t>31</a:t>
            </a:fld>
            <a:endParaRPr lang="en-US"/>
          </a:p>
        </p:txBody>
      </p:sp>
    </p:spTree>
    <p:extLst>
      <p:ext uri="{BB962C8B-B14F-4D97-AF65-F5344CB8AC3E}">
        <p14:creationId xmlns:p14="http://schemas.microsoft.com/office/powerpoint/2010/main" val="3633673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33</a:t>
            </a:fld>
            <a:endParaRPr lang="en-US"/>
          </a:p>
        </p:txBody>
      </p:sp>
    </p:spTree>
    <p:extLst>
      <p:ext uri="{BB962C8B-B14F-4D97-AF65-F5344CB8AC3E}">
        <p14:creationId xmlns:p14="http://schemas.microsoft.com/office/powerpoint/2010/main" val="1454798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A82CFD2B-B1E9-4286-B907-F22A15B9E537}" type="slidenum">
              <a:rPr lang="en-US" smtClean="0"/>
              <a:t>38</a:t>
            </a:fld>
            <a:endParaRPr lang="en-US"/>
          </a:p>
        </p:txBody>
      </p:sp>
    </p:spTree>
    <p:extLst>
      <p:ext uri="{BB962C8B-B14F-4D97-AF65-F5344CB8AC3E}">
        <p14:creationId xmlns:p14="http://schemas.microsoft.com/office/powerpoint/2010/main" val="341433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100101.101 = 1.00101101 x 2^(5)</a:t>
            </a:r>
          </a:p>
          <a:p>
            <a:endParaRPr lang="en-US" dirty="0"/>
          </a:p>
          <a:p>
            <a:r>
              <a:rPr lang="en-US" dirty="0"/>
              <a:t>M=5 =&gt; c=(1028)_{10} = (10000000100)_2</a:t>
            </a:r>
          </a:p>
          <a:p>
            <a:endParaRPr lang="en-US" dirty="0"/>
          </a:p>
          <a:p>
            <a:r>
              <a:rPr lang="en-US" dirty="0"/>
              <a:t>B)</a:t>
            </a:r>
          </a:p>
        </p:txBody>
      </p:sp>
      <p:sp>
        <p:nvSpPr>
          <p:cNvPr id="4" name="Slide Number Placeholder 3"/>
          <p:cNvSpPr>
            <a:spLocks noGrp="1"/>
          </p:cNvSpPr>
          <p:nvPr>
            <p:ph type="sldNum" sz="quarter" idx="5"/>
          </p:nvPr>
        </p:nvSpPr>
        <p:spPr/>
        <p:txBody>
          <a:bodyPr/>
          <a:lstStyle/>
          <a:p>
            <a:fld id="{A82CFD2B-B1E9-4286-B907-F22A15B9E537}" type="slidenum">
              <a:rPr lang="en-US" smtClean="0"/>
              <a:t>39</a:t>
            </a:fld>
            <a:endParaRPr lang="en-US"/>
          </a:p>
        </p:txBody>
      </p:sp>
    </p:spTree>
    <p:extLst>
      <p:ext uri="{BB962C8B-B14F-4D97-AF65-F5344CB8AC3E}">
        <p14:creationId xmlns:p14="http://schemas.microsoft.com/office/powerpoint/2010/main" val="146558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8</a:t>
            </a:fld>
            <a:endParaRPr lang="en-US"/>
          </a:p>
        </p:txBody>
      </p:sp>
    </p:spTree>
    <p:extLst>
      <p:ext uri="{BB962C8B-B14F-4D97-AF65-F5344CB8AC3E}">
        <p14:creationId xmlns:p14="http://schemas.microsoft.com/office/powerpoint/2010/main" val="389710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11</a:t>
            </a:fld>
            <a:endParaRPr lang="en-US"/>
          </a:p>
        </p:txBody>
      </p:sp>
    </p:spTree>
    <p:extLst>
      <p:ext uri="{BB962C8B-B14F-4D97-AF65-F5344CB8AC3E}">
        <p14:creationId xmlns:p14="http://schemas.microsoft.com/office/powerpoint/2010/main" val="399275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A82CFD2B-B1E9-4286-B907-F22A15B9E537}" type="slidenum">
              <a:rPr lang="en-US" smtClean="0"/>
              <a:t>13</a:t>
            </a:fld>
            <a:endParaRPr lang="en-US"/>
          </a:p>
        </p:txBody>
      </p:sp>
    </p:spTree>
    <p:extLst>
      <p:ext uri="{BB962C8B-B14F-4D97-AF65-F5344CB8AC3E}">
        <p14:creationId xmlns:p14="http://schemas.microsoft.com/office/powerpoint/2010/main" val="46622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The value UFL</a:t>
            </a:r>
            <a:r>
              <a:rPr lang="en-US" baseline="0" dirty="0"/>
              <a:t> and OFL depend on the exponent range</a:t>
            </a:r>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14</a:t>
            </a:fld>
            <a:endParaRPr lang="en-US"/>
          </a:p>
        </p:txBody>
      </p:sp>
    </p:spTree>
    <p:extLst>
      <p:ext uri="{BB962C8B-B14F-4D97-AF65-F5344CB8AC3E}">
        <p14:creationId xmlns:p14="http://schemas.microsoft.com/office/powerpoint/2010/main" val="1686397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re are some other definitions for machine epsilon, which give ½ times this number, but we will not discuss them, or use them in this class. You can check textbook and online references if you want to read more about machine epsilon</a:t>
            </a:r>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17</a:t>
            </a:fld>
            <a:endParaRPr lang="en-US"/>
          </a:p>
        </p:txBody>
      </p:sp>
    </p:spTree>
    <p:extLst>
      <p:ext uri="{BB962C8B-B14F-4D97-AF65-F5344CB8AC3E}">
        <p14:creationId xmlns:p14="http://schemas.microsoft.com/office/powerpoint/2010/main" val="1070194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re are some other definitions for machine epsilon, which give ½ times this number, but we will not discuss them, or use them in this class. You can check textbook and online references if you want to read more about machine epsilon.</a:t>
            </a:r>
          </a:p>
          <a:p>
            <a:endParaRPr lang="en-US" baseline="0" dirty="0"/>
          </a:p>
          <a:p>
            <a:r>
              <a:rPr lang="en-US" baseline="0" dirty="0"/>
              <a:t>The value of machine epsilon does not depend on the exponent range, but instead it depends on the number of digits on the significand</a:t>
            </a:r>
          </a:p>
          <a:p>
            <a:endParaRPr lang="en-US" dirty="0"/>
          </a:p>
        </p:txBody>
      </p:sp>
      <p:sp>
        <p:nvSpPr>
          <p:cNvPr id="4" name="Slide Number Placeholder 3"/>
          <p:cNvSpPr>
            <a:spLocks noGrp="1"/>
          </p:cNvSpPr>
          <p:nvPr>
            <p:ph type="sldNum" sz="quarter" idx="10"/>
          </p:nvPr>
        </p:nvSpPr>
        <p:spPr/>
        <p:txBody>
          <a:bodyPr/>
          <a:lstStyle/>
          <a:p>
            <a:fld id="{A82CFD2B-B1E9-4286-B907-F22A15B9E537}" type="slidenum">
              <a:rPr lang="en-US" smtClean="0"/>
              <a:t>18</a:t>
            </a:fld>
            <a:endParaRPr lang="en-US"/>
          </a:p>
        </p:txBody>
      </p:sp>
    </p:spTree>
    <p:extLst>
      <p:ext uri="{BB962C8B-B14F-4D97-AF65-F5344CB8AC3E}">
        <p14:creationId xmlns:p14="http://schemas.microsoft.com/office/powerpoint/2010/main" val="928230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21</a:t>
            </a:fld>
            <a:endParaRPr lang="en-US"/>
          </a:p>
        </p:txBody>
      </p:sp>
    </p:spTree>
    <p:extLst>
      <p:ext uri="{BB962C8B-B14F-4D97-AF65-F5344CB8AC3E}">
        <p14:creationId xmlns:p14="http://schemas.microsoft.com/office/powerpoint/2010/main" val="311237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CFD2B-B1E9-4286-B907-F22A15B9E537}" type="slidenum">
              <a:rPr lang="en-US" smtClean="0"/>
              <a:t>22</a:t>
            </a:fld>
            <a:endParaRPr lang="en-US"/>
          </a:p>
        </p:txBody>
      </p:sp>
    </p:spTree>
    <p:extLst>
      <p:ext uri="{BB962C8B-B14F-4D97-AF65-F5344CB8AC3E}">
        <p14:creationId xmlns:p14="http://schemas.microsoft.com/office/powerpoint/2010/main" val="71891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811B3707-FD6F-4357-B18B-37D39DF1D0B5}" type="datetimeFigureOut">
              <a:rPr lang="en-US" smtClean="0"/>
              <a:t>9/11/19</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533F9BD-4BB6-45C5-982F-C95F1BFD3226}"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11B3707-FD6F-4357-B18B-37D39DF1D0B5}" type="datetimeFigureOut">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811B3707-FD6F-4357-B18B-37D39DF1D0B5}" type="datetimeFigureOut">
              <a:rPr lang="en-US" smtClean="0"/>
              <a:t>9/11/19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3F9BD-4BB6-45C5-982F-C95F1BFD3226}"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11B3707-FD6F-4357-B18B-37D39DF1D0B5}" type="datetimeFigureOut">
              <a:rPr lang="en-US" smtClean="0"/>
              <a:t>9/11/19</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811B3707-FD6F-4357-B18B-37D39DF1D0B5}" type="datetimeFigureOut">
              <a:rPr lang="en-US" smtClean="0"/>
              <a:t>9/11/19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811B3707-FD6F-4357-B18B-37D39DF1D0B5}" type="datetimeFigureOut">
              <a:rPr lang="en-US" smtClean="0"/>
              <a:t>9/11/19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11B3707-FD6F-4357-B18B-37D39DF1D0B5}" type="datetimeFigureOut">
              <a:rPr lang="en-US" smtClean="0"/>
              <a:t>9/11/19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B3707-FD6F-4357-B18B-37D39DF1D0B5}" type="datetimeFigureOut">
              <a:rPr lang="en-US" smtClean="0"/>
              <a:t>9/11/19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3F9BD-4BB6-45C5-982F-C95F1BFD322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9/11/19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3F9BD-4BB6-45C5-982F-C95F1BFD3226}"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811B3707-FD6F-4357-B18B-37D39DF1D0B5}" type="datetimeFigureOut">
              <a:rPr lang="en-US" smtClean="0"/>
              <a:t>9/11/19</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C533F9BD-4BB6-45C5-982F-C95F1BFD3226}"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1B3707-FD6F-4357-B18B-37D39DF1D0B5}" type="datetimeFigureOut">
              <a:rPr lang="en-US" smtClean="0"/>
              <a:t>9/11/19</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533F9BD-4BB6-45C5-982F-C95F1BFD322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0.png"/><Relationship Id="rId4" Type="http://schemas.openxmlformats.org/officeDocument/2006/relationships/image" Target="../media/image142.png"/></Relationships>
</file>

<file path=ppt/slides/_rels/slide1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1.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2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4.png"/><Relationship Id="rId5" Type="http://schemas.openxmlformats.org/officeDocument/2006/relationships/image" Target="../media/image103.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1770.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1760.png"/><Relationship Id="rId2" Type="http://schemas.openxmlformats.org/officeDocument/2006/relationships/image" Target="../media/image38.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6.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1780.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1681.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30.png"/><Relationship Id="rId5" Type="http://schemas.openxmlformats.org/officeDocument/2006/relationships/image" Target="../media/image1620.png"/><Relationship Id="rId4" Type="http://schemas.openxmlformats.org/officeDocument/2006/relationships/image" Target="../media/image16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20.png"/><Relationship Id="rId3" Type="http://schemas.openxmlformats.org/officeDocument/2006/relationships/image" Target="../media/image1660.png"/><Relationship Id="rId7" Type="http://schemas.openxmlformats.org/officeDocument/2006/relationships/image" Target="../media/image1710.png"/><Relationship Id="rId2" Type="http://schemas.openxmlformats.org/officeDocument/2006/relationships/image" Target="../media/image1650.png"/><Relationship Id="rId1" Type="http://schemas.openxmlformats.org/officeDocument/2006/relationships/slideLayout" Target="../slideLayouts/slideLayout2.xml"/><Relationship Id="rId6" Type="http://schemas.openxmlformats.org/officeDocument/2006/relationships/image" Target="../media/image1690.png"/><Relationship Id="rId5" Type="http://schemas.openxmlformats.org/officeDocument/2006/relationships/image" Target="../media/image1680.png"/><Relationship Id="rId4" Type="http://schemas.openxmlformats.org/officeDocument/2006/relationships/image" Target="../media/image1670.png"/></Relationships>
</file>

<file path=ppt/slides/_rels/slide26.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image" Target="../media/image53.png"/><Relationship Id="rId7" Type="http://schemas.openxmlformats.org/officeDocument/2006/relationships/image" Target="../media/image1770.png"/><Relationship Id="rId12" Type="http://schemas.openxmlformats.org/officeDocument/2006/relationships/image" Target="../media/image165.png"/><Relationship Id="rId17" Type="http://schemas.openxmlformats.org/officeDocument/2006/relationships/image" Target="../media/image187.png"/><Relationship Id="rId2" Type="http://schemas.openxmlformats.org/officeDocument/2006/relationships/notesSlide" Target="../notesSlides/notesSlide11.xml"/><Relationship Id="rId16"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810.png"/><Relationship Id="rId5" Type="http://schemas.openxmlformats.org/officeDocument/2006/relationships/image" Target="../media/image1750.png"/><Relationship Id="rId15" Type="http://schemas.openxmlformats.org/officeDocument/2006/relationships/image" Target="../media/image185.png"/><Relationship Id="rId10" Type="http://schemas.openxmlformats.org/officeDocument/2006/relationships/image" Target="../media/image1800.png"/><Relationship Id="rId4" Type="http://schemas.openxmlformats.org/officeDocument/2006/relationships/image" Target="../media/image1740.png"/><Relationship Id="rId9" Type="http://schemas.openxmlformats.org/officeDocument/2006/relationships/image" Target="../media/image164.png"/><Relationship Id="rId14" Type="http://schemas.openxmlformats.org/officeDocument/2006/relationships/image" Target="../media/image184.png"/></Relationships>
</file>

<file path=ppt/slides/_rels/slide27.xml.rels><?xml version="1.0" encoding="UTF-8" standalone="yes"?>
<Relationships xmlns="http://schemas.openxmlformats.org/package/2006/relationships"><Relationship Id="rId3" Type="http://schemas.openxmlformats.org/officeDocument/2006/relationships/image" Target="../media/image1681.png"/><Relationship Id="rId7" Type="http://schemas.openxmlformats.org/officeDocument/2006/relationships/image" Target="../media/image5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28.xml.rels><?xml version="1.0" encoding="UTF-8" standalone="yes"?>
<Relationships xmlns="http://schemas.openxmlformats.org/package/2006/relationships"><Relationship Id="rId8" Type="http://schemas.openxmlformats.org/officeDocument/2006/relationships/image" Target="../media/image1780.png"/><Relationship Id="rId13" Type="http://schemas.openxmlformats.org/officeDocument/2006/relationships/image" Target="../media/image183.png"/><Relationship Id="rId18" Type="http://schemas.openxmlformats.org/officeDocument/2006/relationships/image" Target="../media/image188.png"/><Relationship Id="rId3" Type="http://schemas.openxmlformats.org/officeDocument/2006/relationships/image" Target="../media/image53.png"/><Relationship Id="rId7" Type="http://schemas.openxmlformats.org/officeDocument/2006/relationships/image" Target="../media/image1770.png"/><Relationship Id="rId12" Type="http://schemas.openxmlformats.org/officeDocument/2006/relationships/image" Target="../media/image195.png"/><Relationship Id="rId17" Type="http://schemas.openxmlformats.org/officeDocument/2006/relationships/image" Target="../media/image18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60.png"/><Relationship Id="rId11" Type="http://schemas.openxmlformats.org/officeDocument/2006/relationships/image" Target="../media/image197.png"/><Relationship Id="rId5" Type="http://schemas.openxmlformats.org/officeDocument/2006/relationships/image" Target="../media/image194.png"/><Relationship Id="rId15" Type="http://schemas.openxmlformats.org/officeDocument/2006/relationships/image" Target="../media/image198.png"/><Relationship Id="rId10" Type="http://schemas.openxmlformats.org/officeDocument/2006/relationships/image" Target="../media/image196.png"/><Relationship Id="rId19" Type="http://schemas.openxmlformats.org/officeDocument/2006/relationships/image" Target="../media/image199.png"/><Relationship Id="rId4" Type="http://schemas.openxmlformats.org/officeDocument/2006/relationships/image" Target="../media/image1740.png"/><Relationship Id="rId9" Type="http://schemas.openxmlformats.org/officeDocument/2006/relationships/image" Target="../media/image1890.png"/><Relationship Id="rId14" Type="http://schemas.openxmlformats.org/officeDocument/2006/relationships/image" Target="../media/image184.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60.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80.png"/><Relationship Id="rId3" Type="http://schemas.openxmlformats.org/officeDocument/2006/relationships/image" Target="../media/image2110.png"/><Relationship Id="rId7" Type="http://schemas.openxmlformats.org/officeDocument/2006/relationships/image" Target="../media/image17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60.pn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220.png"/><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0.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39.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4.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Floating point representation</a:t>
            </a:r>
          </a:p>
        </p:txBody>
      </p:sp>
    </p:spTree>
    <p:extLst>
      <p:ext uri="{BB962C8B-B14F-4D97-AF65-F5344CB8AC3E}">
        <p14:creationId xmlns:p14="http://schemas.microsoft.com/office/powerpoint/2010/main" val="4130072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4474" y="-93094"/>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 the binary point</a:t>
            </a:r>
          </a:p>
        </p:txBody>
      </p:sp>
      <mc:AlternateContent xmlns:mc="http://schemas.openxmlformats.org/markup-compatibility/2006" xmlns:a14="http://schemas.microsoft.com/office/drawing/2010/main">
        <mc:Choice Requires="a14">
          <p:sp>
            <p:nvSpPr>
              <p:cNvPr id="23" name="Rectangle 22"/>
              <p:cNvSpPr/>
              <p:nvPr/>
            </p:nvSpPr>
            <p:spPr>
              <a:xfrm>
                <a:off x="117748" y="2331034"/>
                <a:ext cx="822327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10111</m:t>
                              </m:r>
                            </m:e>
                          </m:d>
                        </m:e>
                        <m:sub>
                          <m:r>
                            <a:rPr lang="en-US" sz="2600" i="1">
                              <a:latin typeface="Cambria Math" charset="0"/>
                            </a:rPr>
                            <m:t>2</m:t>
                          </m:r>
                        </m:sub>
                      </m:sSub>
                      <m:r>
                        <a:rPr lang="en-US" sz="2600" b="0" i="1" smtClean="0">
                          <a:latin typeface="Cambria Math" charset="0"/>
                        </a:rPr>
                        <m:t>=</m:t>
                      </m:r>
                      <m:r>
                        <a:rPr lang="en-US" sz="2600" i="1" smtClean="0">
                          <a:latin typeface="Cambria Math" charset="0"/>
                        </a:rPr>
                        <m:t>1</m:t>
                      </m:r>
                      <m:r>
                        <a:rPr lang="en-US" sz="2600" i="1">
                          <a:latin typeface="Cambria Math" charset="0"/>
                          <a:ea typeface="Cambria Math" charset="0"/>
                          <a:cs typeface="Cambria Math" charset="0"/>
                        </a:rPr>
                        <m:t>×</m:t>
                      </m:r>
                      <m:r>
                        <a:rPr lang="en-US" sz="2600" i="1">
                          <a:latin typeface="Cambria Math" charset="0"/>
                        </a:rPr>
                        <m:t>16+0</m:t>
                      </m:r>
                      <m:r>
                        <a:rPr lang="en-US" sz="2600" i="1">
                          <a:latin typeface="Cambria Math" charset="0"/>
                          <a:ea typeface="Cambria Math" charset="0"/>
                          <a:cs typeface="Cambria Math" charset="0"/>
                        </a:rPr>
                        <m:t>×</m:t>
                      </m:r>
                      <m:r>
                        <a:rPr lang="en-US" sz="2600" i="1">
                          <a:latin typeface="Cambria Math" charset="0"/>
                        </a:rPr>
                        <m:t>8+1</m:t>
                      </m:r>
                      <m:r>
                        <a:rPr lang="en-US" sz="2600" i="1">
                          <a:latin typeface="Cambria Math" charset="0"/>
                          <a:ea typeface="Cambria Math" charset="0"/>
                          <a:cs typeface="Cambria Math" charset="0"/>
                        </a:rPr>
                        <m:t>×</m:t>
                      </m:r>
                      <m:r>
                        <a:rPr lang="en-US" sz="2600" i="1">
                          <a:latin typeface="Cambria Math" charset="0"/>
                        </a:rPr>
                        <m:t>4+1</m:t>
                      </m:r>
                      <m:r>
                        <a:rPr lang="en-US" sz="2600" i="1">
                          <a:latin typeface="Cambria Math" charset="0"/>
                          <a:ea typeface="Cambria Math" charset="0"/>
                          <a:cs typeface="Cambria Math" charset="0"/>
                        </a:rPr>
                        <m:t>×</m:t>
                      </m:r>
                      <m:r>
                        <a:rPr lang="en-US" sz="2600" i="1">
                          <a:latin typeface="Cambria Math" charset="0"/>
                        </a:rPr>
                        <m:t>2+1</m:t>
                      </m:r>
                      <m:r>
                        <a:rPr lang="en-US" sz="2600" i="1">
                          <a:latin typeface="Cambria Math" charset="0"/>
                          <a:ea typeface="Cambria Math" charset="0"/>
                          <a:cs typeface="Cambria Math" charset="0"/>
                        </a:rPr>
                        <m:t>×</m:t>
                      </m:r>
                      <m:r>
                        <a:rPr lang="en-US" sz="2600" i="1">
                          <a:latin typeface="Cambria Math" charset="0"/>
                        </a:rPr>
                        <m:t>1</m:t>
                      </m:r>
                      <m:r>
                        <a:rPr lang="en-US" sz="2600" i="1" smtClean="0">
                          <a:latin typeface="Cambria Math" charset="0"/>
                        </a:rPr>
                        <m:t>=</m:t>
                      </m:r>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23</m:t>
                              </m:r>
                            </m:e>
                          </m:d>
                        </m:e>
                        <m:sub>
                          <m:r>
                            <a:rPr lang="en-US" sz="2600" i="1">
                              <a:latin typeface="Cambria Math" charset="0"/>
                            </a:rPr>
                            <m:t>10</m:t>
                          </m:r>
                        </m:sub>
                      </m:sSub>
                    </m:oMath>
                  </m:oMathPara>
                </a14:m>
                <a:endParaRPr lang="en-US" sz="2600" dirty="0"/>
              </a:p>
            </p:txBody>
          </p:sp>
        </mc:Choice>
        <mc:Fallback xmlns="">
          <p:sp>
            <p:nvSpPr>
              <p:cNvPr id="23" name="Rectangle 22"/>
              <p:cNvSpPr>
                <a:spLocks noRot="1" noChangeAspect="1" noMove="1" noResize="1" noEditPoints="1" noAdjustHandles="1" noChangeArrowheads="1" noChangeShapeType="1" noTextEdit="1"/>
              </p:cNvSpPr>
              <p:nvPr/>
            </p:nvSpPr>
            <p:spPr>
              <a:xfrm>
                <a:off x="117748" y="2331034"/>
                <a:ext cx="8223277"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117748" y="1128788"/>
                <a:ext cx="8416728"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1011</m:t>
                              </m:r>
                              <m:r>
                                <a:rPr lang="en-US" sz="2600" b="0" i="1" smtClean="0">
                                  <a:latin typeface="Cambria Math" charset="0"/>
                                </a:rPr>
                                <m:t>.</m:t>
                              </m:r>
                              <m:r>
                                <a:rPr lang="en-US" sz="2600" i="1">
                                  <a:latin typeface="Cambria Math" charset="0"/>
                                </a:rPr>
                                <m:t>1</m:t>
                              </m:r>
                            </m:e>
                          </m:d>
                        </m:e>
                        <m:sub>
                          <m:r>
                            <a:rPr lang="en-US" sz="2600" i="1">
                              <a:latin typeface="Cambria Math" charset="0"/>
                            </a:rPr>
                            <m:t>2</m:t>
                          </m:r>
                        </m:sub>
                      </m:sSub>
                      <m:r>
                        <a:rPr lang="en-US" sz="2600" b="0" i="0" smtClean="0">
                          <a:latin typeface="Cambria Math" charset="0"/>
                        </a:rPr>
                        <m:t>=</m:t>
                      </m:r>
                      <m:r>
                        <a:rPr lang="en-US" sz="2600" b="0" i="1" smtClean="0">
                          <a:latin typeface="Cambria Math" charset="0"/>
                        </a:rPr>
                        <m:t>1</m:t>
                      </m:r>
                      <m:r>
                        <a:rPr lang="en-US" sz="2600" i="1">
                          <a:latin typeface="Cambria Math" charset="0"/>
                          <a:ea typeface="Cambria Math" charset="0"/>
                          <a:cs typeface="Cambria Math" charset="0"/>
                        </a:rPr>
                        <m:t>×</m:t>
                      </m:r>
                      <m:r>
                        <a:rPr lang="en-US" sz="2600" i="1" smtClean="0">
                          <a:latin typeface="Cambria Math" charset="0"/>
                          <a:ea typeface="Cambria Math" charset="0"/>
                          <a:cs typeface="Cambria Math" charset="0"/>
                        </a:rPr>
                        <m:t>8</m:t>
                      </m:r>
                      <m:r>
                        <a:rPr lang="en-US" sz="2600" i="1">
                          <a:latin typeface="Cambria Math" charset="0"/>
                        </a:rPr>
                        <m:t>+0</m:t>
                      </m:r>
                      <m:r>
                        <a:rPr lang="en-US" sz="2600" i="1">
                          <a:latin typeface="Cambria Math" charset="0"/>
                          <a:ea typeface="Cambria Math" charset="0"/>
                          <a:cs typeface="Cambria Math" charset="0"/>
                        </a:rPr>
                        <m:t>×</m:t>
                      </m:r>
                      <m:r>
                        <a:rPr lang="en-US" sz="2600" i="1" smtClean="0">
                          <a:latin typeface="Cambria Math" charset="0"/>
                          <a:ea typeface="Cambria Math" charset="0"/>
                          <a:cs typeface="Cambria Math" charset="0"/>
                        </a:rPr>
                        <m:t>4</m:t>
                      </m:r>
                      <m:r>
                        <a:rPr lang="en-US" sz="2600" i="1">
                          <a:latin typeface="Cambria Math" charset="0"/>
                        </a:rPr>
                        <m:t>+1</m:t>
                      </m:r>
                      <m:r>
                        <a:rPr lang="en-US" sz="2600" i="1">
                          <a:latin typeface="Cambria Math" charset="0"/>
                          <a:ea typeface="Cambria Math" charset="0"/>
                          <a:cs typeface="Cambria Math" charset="0"/>
                        </a:rPr>
                        <m:t>×</m:t>
                      </m:r>
                      <m:r>
                        <a:rPr lang="en-US" sz="2600" i="1" smtClean="0">
                          <a:latin typeface="Cambria Math" charset="0"/>
                          <a:ea typeface="Cambria Math" charset="0"/>
                          <a:cs typeface="Cambria Math" charset="0"/>
                        </a:rPr>
                        <m:t>2</m:t>
                      </m:r>
                      <m:r>
                        <a:rPr lang="en-US" sz="2600" i="1">
                          <a:latin typeface="Cambria Math" charset="0"/>
                        </a:rPr>
                        <m:t>+1</m:t>
                      </m:r>
                      <m:r>
                        <a:rPr lang="en-U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1</m:t>
                      </m:r>
                      <m:r>
                        <a:rPr lang="en-US" sz="2600" i="1">
                          <a:latin typeface="Cambria Math" charset="0"/>
                        </a:rPr>
                        <m:t>+1</m:t>
                      </m:r>
                      <m:r>
                        <a:rPr lang="en-US" sz="2600" i="1">
                          <a:latin typeface="Cambria Math" charset="0"/>
                          <a:ea typeface="Cambria Math" charset="0"/>
                          <a:cs typeface="Cambria Math" charset="0"/>
                        </a:rPr>
                        <m:t>×</m:t>
                      </m:r>
                      <m:f>
                        <m:fPr>
                          <m:ctrlPr>
                            <a:rPr lang="mr-IN" sz="2600" i="1">
                              <a:latin typeface="Cambria Math" panose="02040503050406030204" pitchFamily="18" charset="0"/>
                              <a:ea typeface="Cambria Math" charset="0"/>
                              <a:cs typeface="Cambria Math" charset="0"/>
                            </a:rPr>
                          </m:ctrlPr>
                        </m:fPr>
                        <m:num>
                          <m:r>
                            <a:rPr lang="en-US" sz="2600" b="0" i="1" smtClean="0">
                              <a:latin typeface="Cambria Math" charset="0"/>
                              <a:ea typeface="Cambria Math" charset="0"/>
                              <a:cs typeface="Cambria Math" charset="0"/>
                            </a:rPr>
                            <m:t>1</m:t>
                          </m:r>
                        </m:num>
                        <m:den>
                          <m:r>
                            <a:rPr lang="en-US" sz="2600" i="1">
                              <a:latin typeface="Cambria Math" charset="0"/>
                              <a:ea typeface="Cambria Math" charset="0"/>
                              <a:cs typeface="Cambria Math" charset="0"/>
                            </a:rPr>
                            <m:t>2</m:t>
                          </m:r>
                        </m:den>
                      </m:f>
                      <m:r>
                        <a:rPr lang="en-US" sz="2600" b="0" i="1" smtClean="0">
                          <a:latin typeface="Cambria Math" charset="0"/>
                          <a:ea typeface="Cambria Math" charset="0"/>
                          <a:cs typeface="Cambria Math" charset="0"/>
                        </a:rPr>
                        <m:t>=</m:t>
                      </m:r>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r>
                                <a:rPr lang="en-US" sz="2600" b="0" i="1" smtClean="0">
                                  <a:latin typeface="Cambria Math" charset="0"/>
                                </a:rPr>
                                <m:t>11.5</m:t>
                              </m:r>
                            </m:e>
                          </m:d>
                        </m:e>
                        <m:sub>
                          <m:r>
                            <a:rPr lang="en-US" sz="2600" i="1">
                              <a:latin typeface="Cambria Math" charset="0"/>
                            </a:rPr>
                            <m:t>10</m:t>
                          </m:r>
                        </m:sub>
                      </m:sSub>
                    </m:oMath>
                  </m:oMathPara>
                </a14:m>
                <a:endParaRPr lang="en-US" sz="2600" dirty="0"/>
              </a:p>
            </p:txBody>
          </p:sp>
        </mc:Choice>
        <mc:Fallback xmlns="">
          <p:sp>
            <p:nvSpPr>
              <p:cNvPr id="25" name="Rectangle 24"/>
              <p:cNvSpPr>
                <a:spLocks noRot="1" noChangeAspect="1" noMove="1" noResize="1" noEditPoints="1" noAdjustHandles="1" noChangeArrowheads="1" noChangeShapeType="1" noTextEdit="1"/>
              </p:cNvSpPr>
              <p:nvPr/>
            </p:nvSpPr>
            <p:spPr>
              <a:xfrm>
                <a:off x="117748" y="1128788"/>
                <a:ext cx="8416728" cy="841449"/>
              </a:xfrm>
              <a:prstGeom prst="rect">
                <a:avLst/>
              </a:prstGeom>
              <a:blipFill rotWithShape="0">
                <a:blip r:embed="rId3"/>
                <a:stretch>
                  <a:fillRect/>
                </a:stretch>
              </a:blipFill>
            </p:spPr>
            <p:txBody>
              <a:bodyPr/>
              <a:lstStyle/>
              <a:p>
                <a:r>
                  <a:rPr lang="en-US">
                    <a:noFill/>
                  </a:rPr>
                  <a:t> </a:t>
                </a:r>
              </a:p>
            </p:txBody>
          </p:sp>
        </mc:Fallback>
      </mc:AlternateContent>
      <p:sp>
        <p:nvSpPr>
          <p:cNvPr id="28" name="Rectangle 27"/>
          <p:cNvSpPr/>
          <p:nvPr/>
        </p:nvSpPr>
        <p:spPr>
          <a:xfrm>
            <a:off x="381000" y="5105400"/>
            <a:ext cx="8323333" cy="1938992"/>
          </a:xfrm>
          <a:prstGeom prst="rect">
            <a:avLst/>
          </a:prstGeom>
        </p:spPr>
        <p:txBody>
          <a:bodyPr wrap="square">
            <a:spAutoFit/>
          </a:bodyPr>
          <a:lstStyle/>
          <a:p>
            <a:r>
              <a:rPr lang="en-US" sz="2400" dirty="0"/>
              <a:t>Move “binary point” to the left by one bit position: Divide the decimal number by 2</a:t>
            </a:r>
          </a:p>
          <a:p>
            <a:r>
              <a:rPr lang="en-US" sz="2400" dirty="0"/>
              <a:t>Move “binary point” to the right by one bit position: Multiply the decimal number by 2</a:t>
            </a:r>
          </a:p>
          <a:p>
            <a:endParaRPr lang="en-US" sz="2400" dirty="0"/>
          </a:p>
        </p:txBody>
      </p:sp>
      <mc:AlternateContent xmlns:mc="http://schemas.openxmlformats.org/markup-compatibility/2006" xmlns:a14="http://schemas.microsoft.com/office/drawing/2010/main">
        <mc:Choice Requires="a14">
          <p:sp>
            <p:nvSpPr>
              <p:cNvPr id="7" name="Rectangle 6"/>
              <p:cNvSpPr/>
              <p:nvPr/>
            </p:nvSpPr>
            <p:spPr>
              <a:xfrm>
                <a:off x="1600200" y="3009900"/>
                <a:ext cx="394287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charset="0"/>
                            </a:rPr>
                            <m:t>=</m:t>
                          </m:r>
                          <m:d>
                            <m:dPr>
                              <m:ctrlPr>
                                <a:rPr lang="mr-IN" sz="2600" i="1">
                                  <a:latin typeface="Cambria Math" panose="02040503050406030204" pitchFamily="18" charset="0"/>
                                </a:rPr>
                              </m:ctrlPr>
                            </m:dPr>
                            <m:e>
                              <m:r>
                                <a:rPr lang="en-US" sz="2600" i="1">
                                  <a:latin typeface="Cambria Math" charset="0"/>
                                </a:rPr>
                                <m:t>1011.1</m:t>
                              </m:r>
                            </m:e>
                          </m:d>
                        </m:e>
                        <m:sub>
                          <m:r>
                            <a:rPr lang="en-US" sz="2600" i="1">
                              <a:latin typeface="Cambria Math" charset="0"/>
                            </a:rPr>
                            <m:t>2</m:t>
                          </m:r>
                        </m:sub>
                      </m:sSub>
                      <m:r>
                        <a:rPr lang="en-US" sz="260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i="1">
                              <a:latin typeface="Cambria Math" charset="0"/>
                              <a:ea typeface="Cambria Math" charset="0"/>
                              <a:cs typeface="Cambria Math" charset="0"/>
                            </a:rPr>
                            <m:t> 2</m:t>
                          </m:r>
                        </m:e>
                        <m:sup>
                          <m:r>
                            <a:rPr lang="en-US" sz="2600" b="0" i="1" smtClean="0">
                              <a:latin typeface="Cambria Math" charset="0"/>
                              <a:ea typeface="Cambria Math" charset="0"/>
                              <a:cs typeface="Cambria Math" charset="0"/>
                            </a:rPr>
                            <m:t>1</m:t>
                          </m:r>
                        </m:sup>
                      </m:sSup>
                      <m:r>
                        <a:rPr lang="en-US" sz="2600" i="1">
                          <a:latin typeface="Cambria Math" charset="0"/>
                        </a:rPr>
                        <m:t>=</m:t>
                      </m:r>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23</m:t>
                              </m:r>
                            </m:e>
                          </m:d>
                        </m:e>
                        <m:sub>
                          <m:r>
                            <a:rPr lang="en-US" sz="2600" i="1">
                              <a:latin typeface="Cambria Math" charset="0"/>
                            </a:rPr>
                            <m:t>10</m:t>
                          </m:r>
                        </m:sub>
                      </m:sSub>
                    </m:oMath>
                  </m:oMathPara>
                </a14:m>
                <a:endParaRPr lang="en-US" sz="2600" dirty="0"/>
              </a:p>
            </p:txBody>
          </p:sp>
        </mc:Choice>
        <mc:Fallback xmlns="">
          <p:sp>
            <p:nvSpPr>
              <p:cNvPr id="7" name="Rectangle 6"/>
              <p:cNvSpPr>
                <a:spLocks noRot="1" noChangeAspect="1" noMove="1" noResize="1" noEditPoints="1" noAdjustHandles="1" noChangeArrowheads="1" noChangeShapeType="1" noTextEdit="1"/>
              </p:cNvSpPr>
              <p:nvPr/>
            </p:nvSpPr>
            <p:spPr>
              <a:xfrm>
                <a:off x="1600200" y="3009900"/>
                <a:ext cx="3942874" cy="492443"/>
              </a:xfrm>
              <a:prstGeom prst="rect">
                <a:avLst/>
              </a:prstGeom>
              <a:blipFill rotWithShape="0">
                <a:blip r:embed="rId4"/>
                <a:stretch>
                  <a:fillRect t="-108642" b="-1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2157" y="3477068"/>
                <a:ext cx="8472319"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101</m:t>
                              </m:r>
                              <m:r>
                                <a:rPr lang="en-US" sz="2600" b="0" i="1" smtClean="0">
                                  <a:latin typeface="Cambria Math" charset="0"/>
                                </a:rPr>
                                <m:t>.</m:t>
                              </m:r>
                              <m:r>
                                <a:rPr lang="en-US" sz="2600" i="1">
                                  <a:latin typeface="Cambria Math" charset="0"/>
                                </a:rPr>
                                <m:t>11</m:t>
                              </m:r>
                            </m:e>
                          </m:d>
                        </m:e>
                        <m:sub>
                          <m:r>
                            <a:rPr lang="en-US" sz="2600" i="1">
                              <a:latin typeface="Cambria Math" charset="0"/>
                            </a:rPr>
                            <m:t>2</m:t>
                          </m:r>
                        </m:sub>
                      </m:sSub>
                      <m:r>
                        <a:rPr lang="en-US" sz="2600" b="0" i="1" smtClean="0">
                          <a:latin typeface="Cambria Math" charset="0"/>
                        </a:rPr>
                        <m:t>=</m:t>
                      </m:r>
                      <m:r>
                        <a:rPr lang="en-US" sz="2600" i="1">
                          <a:latin typeface="Cambria Math" charset="0"/>
                        </a:rPr>
                        <m:t>1</m:t>
                      </m:r>
                      <m:r>
                        <a:rPr lang="en-U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4</m:t>
                      </m:r>
                      <m:r>
                        <a:rPr lang="en-US" sz="2600" i="1">
                          <a:latin typeface="Cambria Math" charset="0"/>
                        </a:rPr>
                        <m:t>+0</m:t>
                      </m:r>
                      <m:r>
                        <a:rPr lang="en-U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2</m:t>
                      </m:r>
                      <m:r>
                        <a:rPr lang="en-US" sz="2600" i="1">
                          <a:latin typeface="Cambria Math" charset="0"/>
                        </a:rPr>
                        <m:t>+1</m:t>
                      </m:r>
                      <m:r>
                        <a:rPr lang="en-U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1</m:t>
                      </m:r>
                      <m:r>
                        <a:rPr lang="en-US" sz="2600" i="1">
                          <a:latin typeface="Cambria Math" charset="0"/>
                        </a:rPr>
                        <m:t>+1</m:t>
                      </m:r>
                      <m:r>
                        <a:rPr lang="en-US" sz="2600" i="1">
                          <a:latin typeface="Cambria Math" charset="0"/>
                          <a:ea typeface="Cambria Math" charset="0"/>
                          <a:cs typeface="Cambria Math" charset="0"/>
                        </a:rPr>
                        <m:t>×</m:t>
                      </m:r>
                      <m:f>
                        <m:fPr>
                          <m:ctrlPr>
                            <a:rPr lang="mr-IN" sz="2600" i="1">
                              <a:latin typeface="Cambria Math" panose="02040503050406030204" pitchFamily="18" charset="0"/>
                              <a:ea typeface="Cambria Math" charset="0"/>
                              <a:cs typeface="Cambria Math" charset="0"/>
                            </a:rPr>
                          </m:ctrlPr>
                        </m:fPr>
                        <m:num>
                          <m:r>
                            <a:rPr lang="en-US" sz="2600" i="1">
                              <a:latin typeface="Cambria Math" charset="0"/>
                              <a:ea typeface="Cambria Math" charset="0"/>
                              <a:cs typeface="Cambria Math" charset="0"/>
                            </a:rPr>
                            <m:t>1</m:t>
                          </m:r>
                        </m:num>
                        <m:den>
                          <m:r>
                            <a:rPr lang="en-US" sz="2600" i="1">
                              <a:latin typeface="Cambria Math" charset="0"/>
                              <a:ea typeface="Cambria Math" charset="0"/>
                              <a:cs typeface="Cambria Math" charset="0"/>
                            </a:rPr>
                            <m:t>2</m:t>
                          </m:r>
                        </m:den>
                      </m:f>
                      <m:r>
                        <a:rPr lang="en-US" sz="2600" i="1">
                          <a:latin typeface="Cambria Math" charset="0"/>
                        </a:rPr>
                        <m:t>+1</m:t>
                      </m:r>
                      <m:r>
                        <a:rPr lang="en-US" sz="2600" i="1">
                          <a:latin typeface="Cambria Math" charset="0"/>
                          <a:ea typeface="Cambria Math" charset="0"/>
                          <a:cs typeface="Cambria Math" charset="0"/>
                        </a:rPr>
                        <m:t>×</m:t>
                      </m:r>
                      <m:f>
                        <m:fPr>
                          <m:ctrlPr>
                            <a:rPr lang="mr-IN" sz="2600" i="1">
                              <a:latin typeface="Cambria Math" panose="02040503050406030204" pitchFamily="18" charset="0"/>
                              <a:ea typeface="Cambria Math" charset="0"/>
                              <a:cs typeface="Cambria Math" charset="0"/>
                            </a:rPr>
                          </m:ctrlPr>
                        </m:fPr>
                        <m:num>
                          <m:r>
                            <a:rPr lang="en-US" sz="2600" i="1">
                              <a:latin typeface="Cambria Math" charset="0"/>
                              <a:ea typeface="Cambria Math" charset="0"/>
                              <a:cs typeface="Cambria Math" charset="0"/>
                            </a:rPr>
                            <m:t>1</m:t>
                          </m:r>
                        </m:num>
                        <m:den>
                          <m:r>
                            <a:rPr lang="en-US" sz="2600" b="0" i="1" smtClean="0">
                              <a:latin typeface="Cambria Math" charset="0"/>
                              <a:ea typeface="Cambria Math" charset="0"/>
                              <a:cs typeface="Cambria Math" charset="0"/>
                            </a:rPr>
                            <m:t>4</m:t>
                          </m:r>
                        </m:den>
                      </m:f>
                      <m:r>
                        <a:rPr lang="en-US" sz="2600" i="1" smtClean="0">
                          <a:latin typeface="Cambria Math" charset="0"/>
                        </a:rPr>
                        <m:t>=</m:t>
                      </m:r>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r>
                                <a:rPr lang="en-US" sz="2600" b="0" i="1" smtClean="0">
                                  <a:latin typeface="Cambria Math" charset="0"/>
                                </a:rPr>
                                <m:t>5.75</m:t>
                              </m:r>
                            </m:e>
                          </m:d>
                        </m:e>
                        <m:sub>
                          <m:r>
                            <a:rPr lang="en-US" sz="2600" i="1">
                              <a:latin typeface="Cambria Math" charset="0"/>
                            </a:rPr>
                            <m:t>10</m:t>
                          </m:r>
                        </m:sub>
                      </m:sSub>
                    </m:oMath>
                  </m:oMathPara>
                </a14:m>
                <a:endParaRPr lang="en-US" sz="2600" dirty="0"/>
              </a:p>
            </p:txBody>
          </p:sp>
        </mc:Choice>
        <mc:Fallback xmlns="">
          <p:sp>
            <p:nvSpPr>
              <p:cNvPr id="8" name="Rectangle 7"/>
              <p:cNvSpPr>
                <a:spLocks noRot="1" noChangeAspect="1" noMove="1" noResize="1" noEditPoints="1" noAdjustHandles="1" noChangeArrowheads="1" noChangeShapeType="1" noTextEdit="1"/>
              </p:cNvSpPr>
              <p:nvPr/>
            </p:nvSpPr>
            <p:spPr>
              <a:xfrm>
                <a:off x="62157" y="3477068"/>
                <a:ext cx="8472319" cy="84144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07852" y="4384357"/>
                <a:ext cx="4379597"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charset="0"/>
                            </a:rPr>
                            <m:t>=</m:t>
                          </m:r>
                          <m:d>
                            <m:dPr>
                              <m:ctrlPr>
                                <a:rPr lang="mr-IN" sz="2600" i="1">
                                  <a:latin typeface="Cambria Math" panose="02040503050406030204" pitchFamily="18" charset="0"/>
                                </a:rPr>
                              </m:ctrlPr>
                            </m:dPr>
                            <m:e>
                              <m:r>
                                <a:rPr lang="en-US" sz="2600" i="1">
                                  <a:latin typeface="Cambria Math" charset="0"/>
                                </a:rPr>
                                <m:t>1011.1</m:t>
                              </m:r>
                            </m:e>
                          </m:d>
                        </m:e>
                        <m:sub>
                          <m:r>
                            <a:rPr lang="en-US" sz="2600" i="1">
                              <a:latin typeface="Cambria Math" charset="0"/>
                            </a:rPr>
                            <m:t>2</m:t>
                          </m:r>
                        </m:sub>
                      </m:sSub>
                      <m:r>
                        <a:rPr lang="en-US" sz="260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i="1">
                              <a:latin typeface="Cambria Math" charset="0"/>
                              <a:ea typeface="Cambria Math" charset="0"/>
                              <a:cs typeface="Cambria Math" charset="0"/>
                            </a:rPr>
                            <m:t> 2</m:t>
                          </m:r>
                        </m:e>
                        <m:sup>
                          <m:r>
                            <a:rPr lang="en-US" sz="2600" b="0" i="1" smtClean="0">
                              <a:latin typeface="Cambria Math" charset="0"/>
                              <a:ea typeface="Cambria Math" charset="0"/>
                              <a:cs typeface="Cambria Math" charset="0"/>
                            </a:rPr>
                            <m:t>−1</m:t>
                          </m:r>
                        </m:sup>
                      </m:sSup>
                      <m:r>
                        <a:rPr lang="en-US" sz="2600" i="1">
                          <a:latin typeface="Cambria Math" charset="0"/>
                        </a:rPr>
                        <m:t>=</m:t>
                      </m:r>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r>
                                <a:rPr lang="en-US" sz="2600" i="1">
                                  <a:latin typeface="Cambria Math" charset="0"/>
                                </a:rPr>
                                <m:t>5.75</m:t>
                              </m:r>
                            </m:e>
                          </m:d>
                        </m:e>
                        <m:sub>
                          <m:r>
                            <a:rPr lang="en-US" sz="2600" i="1">
                              <a:latin typeface="Cambria Math" charset="0"/>
                            </a:rPr>
                            <m:t>10</m:t>
                          </m:r>
                        </m:sub>
                      </m:sSub>
                    </m:oMath>
                  </m:oMathPara>
                </a14:m>
                <a:endParaRPr lang="en-US" sz="2600" dirty="0"/>
              </a:p>
            </p:txBody>
          </p:sp>
        </mc:Choice>
        <mc:Fallback xmlns="">
          <p:sp>
            <p:nvSpPr>
              <p:cNvPr id="9" name="Rectangle 8"/>
              <p:cNvSpPr>
                <a:spLocks noRot="1" noChangeAspect="1" noMove="1" noResize="1" noEditPoints="1" noAdjustHandles="1" noChangeArrowheads="1" noChangeShapeType="1" noTextEdit="1"/>
              </p:cNvSpPr>
              <p:nvPr/>
            </p:nvSpPr>
            <p:spPr>
              <a:xfrm>
                <a:off x="1507852" y="4384357"/>
                <a:ext cx="4379597" cy="492443"/>
              </a:xfrm>
              <a:prstGeom prst="rect">
                <a:avLst/>
              </a:prstGeom>
              <a:blipFill rotWithShape="0">
                <a:blip r:embed="rId6"/>
                <a:stretch>
                  <a:fillRect t="-108642" b="-129630"/>
                </a:stretch>
              </a:blipFill>
            </p:spPr>
            <p:txBody>
              <a:bodyPr/>
              <a:lstStyle/>
              <a:p>
                <a:r>
                  <a:rPr lang="en-US">
                    <a:noFill/>
                  </a:rPr>
                  <a:t> </a:t>
                </a:r>
              </a:p>
            </p:txBody>
          </p:sp>
        </mc:Fallback>
      </mc:AlternateContent>
    </p:spTree>
    <p:extLst>
      <p:ext uri="{BB962C8B-B14F-4D97-AF65-F5344CB8AC3E}">
        <p14:creationId xmlns:p14="http://schemas.microsoft.com/office/powerpoint/2010/main" val="47331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2527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Converting floating points</a:t>
            </a:r>
          </a:p>
        </p:txBody>
      </p:sp>
      <mc:AlternateContent xmlns:mc="http://schemas.openxmlformats.org/markup-compatibility/2006" xmlns:a14="http://schemas.microsoft.com/office/drawing/2010/main">
        <mc:Choice Requires="a14">
          <p:sp>
            <p:nvSpPr>
              <p:cNvPr id="6" name="Rectangle 5"/>
              <p:cNvSpPr/>
              <p:nvPr/>
            </p:nvSpPr>
            <p:spPr>
              <a:xfrm>
                <a:off x="381000" y="1439167"/>
                <a:ext cx="8382000" cy="830997"/>
              </a:xfrm>
              <a:prstGeom prst="rect">
                <a:avLst/>
              </a:prstGeom>
            </p:spPr>
            <p:txBody>
              <a:bodyPr wrap="square">
                <a:spAutoFit/>
              </a:bodyPr>
              <a:lstStyle/>
              <a:p>
                <a:r>
                  <a:rPr lang="en-US" sz="2400" dirty="0"/>
                  <a:t>Convert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charset="0"/>
                              </a:rPr>
                              <m:t>(39.6875)</m:t>
                            </m:r>
                          </m:e>
                          <m:sub>
                            <m:r>
                              <a:rPr lang="en-US" sz="2400" i="1">
                                <a:latin typeface="Cambria Math" charset="0"/>
                              </a:rPr>
                              <m:t>10</m:t>
                            </m:r>
                          </m:sub>
                        </m:sSub>
                        <m:r>
                          <a:rPr lang="en-US" sz="2400" b="0" i="1" smtClean="0">
                            <a:latin typeface="Cambria Math" charset="0"/>
                          </a:rPr>
                          <m:t> </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100111.1011</m:t>
                            </m:r>
                          </m:e>
                        </m:d>
                      </m:e>
                      <m:sub>
                        <m:r>
                          <a:rPr lang="en-US" sz="2400" i="1">
                            <a:latin typeface="Cambria Math" charset="0"/>
                          </a:rPr>
                          <m:t>2</m:t>
                        </m:r>
                      </m:sub>
                    </m:sSub>
                  </m:oMath>
                </a14:m>
                <a:r>
                  <a:rPr lang="en-US" sz="2400" dirty="0"/>
                  <a:t> into floating point representation</a:t>
                </a:r>
              </a:p>
            </p:txBody>
          </p:sp>
        </mc:Choice>
        <mc:Fallback xmlns="">
          <p:sp>
            <p:nvSpPr>
              <p:cNvPr id="6" name="Rectangle 5"/>
              <p:cNvSpPr>
                <a:spLocks noRot="1" noChangeAspect="1" noMove="1" noResize="1" noEditPoints="1" noAdjustHandles="1" noChangeArrowheads="1" noChangeShapeType="1" noTextEdit="1"/>
              </p:cNvSpPr>
              <p:nvPr/>
            </p:nvSpPr>
            <p:spPr>
              <a:xfrm>
                <a:off x="381000" y="1439167"/>
                <a:ext cx="8382000" cy="830997"/>
              </a:xfrm>
              <a:prstGeom prst="rect">
                <a:avLst/>
              </a:prstGeom>
              <a:blipFill rotWithShape="0">
                <a:blip r:embed="rId3"/>
                <a:stretch>
                  <a:fillRect l="-1164" t="-59559" b="-26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25370" y="2971800"/>
                <a:ext cx="7693260" cy="465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charset="0"/>
                                </a:rPr>
                                <m:t>(39.6875)</m:t>
                              </m:r>
                            </m:e>
                            <m:sub>
                              <m:r>
                                <a:rPr lang="en-US" sz="2400" i="1">
                                  <a:latin typeface="Cambria Math" charset="0"/>
                                </a:rPr>
                                <m:t>10</m:t>
                              </m:r>
                            </m:sub>
                          </m:sSub>
                          <m:r>
                            <a:rPr lang="en-US" sz="2400" b="0" i="1" smtClean="0">
                              <a:latin typeface="Cambria Math" charset="0"/>
                            </a:rPr>
                            <m:t> </m:t>
                          </m:r>
                          <m:r>
                            <a:rPr lang="en-US" sz="2400" i="1">
                              <a:latin typeface="Cambria Math" charset="0"/>
                            </a:rPr>
                            <m:t>= </m:t>
                          </m:r>
                          <m:d>
                            <m:dPr>
                              <m:ctrlPr>
                                <a:rPr lang="mr-IN" sz="2400" i="1">
                                  <a:latin typeface="Cambria Math" panose="02040503050406030204" pitchFamily="18" charset="0"/>
                                </a:rPr>
                              </m:ctrlPr>
                            </m:dPr>
                            <m:e>
                              <m:r>
                                <a:rPr lang="en-US" sz="2400" i="1">
                                  <a:latin typeface="Cambria Math" charset="0"/>
                                </a:rPr>
                                <m:t>100111.1011</m:t>
                              </m:r>
                            </m:e>
                          </m:d>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 </m:t>
                          </m:r>
                          <m:d>
                            <m:dPr>
                              <m:ctrlPr>
                                <a:rPr lang="mr-IN" sz="2400" i="1">
                                  <a:latin typeface="Cambria Math" panose="02040503050406030204" pitchFamily="18" charset="0"/>
                                </a:rPr>
                              </m:ctrlPr>
                            </m:dPr>
                            <m:e>
                              <m:r>
                                <a:rPr lang="en-US" sz="2400" i="1">
                                  <a:latin typeface="Cambria Math" charset="0"/>
                                </a:rPr>
                                <m:t>1</m:t>
                              </m:r>
                              <m:r>
                                <a:rPr lang="en-US" sz="2400" b="0" i="1" smtClean="0">
                                  <a:latin typeface="Cambria Math" charset="0"/>
                                </a:rPr>
                                <m:t>.</m:t>
                              </m:r>
                              <m:r>
                                <a:rPr lang="en-US" sz="2400" i="1">
                                  <a:latin typeface="Cambria Math" charset="0"/>
                                </a:rPr>
                                <m:t>001111011</m:t>
                              </m:r>
                            </m:e>
                          </m:d>
                        </m:e>
                        <m:sub>
                          <m:r>
                            <a:rPr lang="en-US" sz="2400" i="1">
                              <a:latin typeface="Cambria Math" charset="0"/>
                            </a:rPr>
                            <m:t>2</m:t>
                          </m:r>
                        </m:sub>
                      </m:sSub>
                      <m:r>
                        <a:rPr lang="en-US" sz="2400" b="0" i="1" smtClean="0">
                          <a:latin typeface="Cambria Math" charset="0"/>
                        </a:rPr>
                        <m:t> </m:t>
                      </m:r>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5</m:t>
                          </m:r>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725370" y="2971800"/>
                <a:ext cx="7693260" cy="465833"/>
              </a:xfrm>
              <a:prstGeom prst="rect">
                <a:avLst/>
              </a:prstGeom>
              <a:blipFill rotWithShape="0">
                <a:blip r:embed="rId4"/>
                <a:stretch>
                  <a:fillRect l="-238" t="-106579" b="-126316"/>
                </a:stretch>
              </a:blipFill>
            </p:spPr>
            <p:txBody>
              <a:bodyPr/>
              <a:lstStyle/>
              <a:p>
                <a:r>
                  <a:rPr lang="en-US">
                    <a:noFill/>
                  </a:rPr>
                  <a:t> </a:t>
                </a:r>
              </a:p>
            </p:txBody>
          </p:sp>
        </mc:Fallback>
      </mc:AlternateContent>
    </p:spTree>
    <p:extLst>
      <p:ext uri="{BB962C8B-B14F-4D97-AF65-F5344CB8AC3E}">
        <p14:creationId xmlns:p14="http://schemas.microsoft.com/office/powerpoint/2010/main" val="228156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b="1" dirty="0"/>
              <a:t>Normalized</a:t>
            </a:r>
            <a:r>
              <a:rPr lang="en-US" dirty="0"/>
              <a:t> floating-point numbers</a:t>
            </a:r>
          </a:p>
        </p:txBody>
      </p:sp>
      <mc:AlternateContent xmlns:mc="http://schemas.openxmlformats.org/markup-compatibility/2006" xmlns:a14="http://schemas.microsoft.com/office/drawing/2010/main">
        <mc:Choice Requires="a14">
          <p:sp>
            <p:nvSpPr>
              <p:cNvPr id="2" name="Rectangle 1"/>
              <p:cNvSpPr/>
              <p:nvPr/>
            </p:nvSpPr>
            <p:spPr>
              <a:xfrm>
                <a:off x="533400" y="1371600"/>
                <a:ext cx="8153400" cy="5155257"/>
              </a:xfrm>
              <a:prstGeom prst="rect">
                <a:avLst/>
              </a:prstGeom>
            </p:spPr>
            <p:txBody>
              <a:bodyPr wrap="square">
                <a:spAutoFit/>
              </a:bodyPr>
              <a:lstStyle/>
              <a:p>
                <a:r>
                  <a:rPr lang="en-US" sz="2300" dirty="0"/>
                  <a:t>Normalized floating point numbers are expressed as </a:t>
                </a:r>
              </a:p>
              <a:p>
                <a:endParaRPr lang="en-US" sz="230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000" i="1">
                          <a:latin typeface="Cambria Math" charset="0"/>
                          <a:ea typeface="Cambria Math" charset="0"/>
                          <a:cs typeface="Cambria Math" charset="0"/>
                        </a:rPr>
                        <m:t>𝑥</m:t>
                      </m:r>
                      <m:r>
                        <a:rPr lang="en-US" sz="3000" i="1">
                          <a:latin typeface="Cambria Math" charset="0"/>
                          <a:ea typeface="Cambria Math" charset="0"/>
                          <a:cs typeface="Cambria Math" charset="0"/>
                        </a:rPr>
                        <m:t>=± 1.</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1</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2</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3</m:t>
                          </m:r>
                        </m:sub>
                      </m:sSub>
                      <m:r>
                        <a:rPr lang="en-US" sz="3000" b="0" i="1" smtClean="0">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b="0" i="1" smtClean="0">
                              <a:latin typeface="Cambria Math" charset="0"/>
                            </a:rPr>
                            <m:t>𝑛</m:t>
                          </m:r>
                        </m:sub>
                      </m:sSub>
                      <m:r>
                        <a:rPr lang="en-US" sz="3000" i="1">
                          <a:latin typeface="Cambria Math" charset="0"/>
                          <a:ea typeface="Cambria Math" charset="0"/>
                          <a:cs typeface="Cambria Math" charset="0"/>
                        </a:rPr>
                        <m:t>×</m:t>
                      </m:r>
                      <m:sSup>
                        <m:sSupPr>
                          <m:ctrlPr>
                            <a:rPr lang="en-US" sz="3000" i="1">
                              <a:latin typeface="Cambria Math" panose="02040503050406030204" pitchFamily="18" charset="0"/>
                              <a:ea typeface="Cambria Math" charset="0"/>
                              <a:cs typeface="Cambria Math" charset="0"/>
                            </a:rPr>
                          </m:ctrlPr>
                        </m:sSupPr>
                        <m:e>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2</m:t>
                          </m:r>
                        </m:e>
                        <m:sup>
                          <m:r>
                            <a:rPr lang="en-US" sz="3000" b="0" i="1" smtClean="0">
                              <a:latin typeface="Cambria Math" charset="0"/>
                              <a:ea typeface="Cambria Math" charset="0"/>
                              <a:cs typeface="Cambria Math" charset="0"/>
                            </a:rPr>
                            <m:t>𝑚</m:t>
                          </m:r>
                        </m:sup>
                      </m:sSup>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m:t>
                      </m:r>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1.</m:t>
                      </m:r>
                      <m:r>
                        <a:rPr lang="en-US" sz="3000" b="0" i="1" smtClean="0">
                          <a:latin typeface="Cambria Math" charset="0"/>
                        </a:rPr>
                        <m:t>𝑓</m:t>
                      </m:r>
                      <m:r>
                        <a:rPr lang="en-US" sz="3000" b="0" i="1" smtClean="0">
                          <a:latin typeface="Cambria Math" charset="0"/>
                        </a:rPr>
                        <m:t> ×</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m:t>
                          </m:r>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2</m:t>
                          </m:r>
                        </m:e>
                        <m:sup>
                          <m:r>
                            <a:rPr lang="en-US" sz="3000" i="1">
                              <a:latin typeface="Cambria Math" charset="0"/>
                              <a:ea typeface="Cambria Math" charset="0"/>
                              <a:cs typeface="Cambria Math" charset="0"/>
                            </a:rPr>
                            <m:t>𝑚</m:t>
                          </m:r>
                        </m:sup>
                      </m:sSup>
                    </m:oMath>
                  </m:oMathPara>
                </a14:m>
                <a:endParaRPr lang="en-US" sz="3000" dirty="0"/>
              </a:p>
              <a:p>
                <a:r>
                  <a:rPr lang="en-US" sz="2300" dirty="0"/>
                  <a:t> </a:t>
                </a:r>
              </a:p>
              <a:p>
                <a:r>
                  <a:rPr lang="en-US" sz="2300" dirty="0"/>
                  <a:t>where </a:t>
                </a:r>
                <a14:m>
                  <m:oMath xmlns:m="http://schemas.openxmlformats.org/officeDocument/2006/math">
                    <m:r>
                      <a:rPr lang="en-US" sz="2300" i="1">
                        <a:latin typeface="Cambria Math" charset="0"/>
                      </a:rPr>
                      <m:t>𝑓</m:t>
                    </m:r>
                  </m:oMath>
                </a14:m>
                <a:r>
                  <a:rPr lang="en-US" sz="2300" dirty="0"/>
                  <a:t> is the fractional part of the significand, </a:t>
                </a:r>
                <a14:m>
                  <m:oMath xmlns:m="http://schemas.openxmlformats.org/officeDocument/2006/math">
                    <m:r>
                      <a:rPr lang="en-US" sz="2300" i="1">
                        <a:latin typeface="Cambria Math" charset="0"/>
                        <a:ea typeface="Cambria Math" charset="0"/>
                        <a:cs typeface="Cambria Math" charset="0"/>
                      </a:rPr>
                      <m:t>𝑚</m:t>
                    </m:r>
                  </m:oMath>
                </a14:m>
                <a:r>
                  <a:rPr lang="en-US" sz="2300" dirty="0"/>
                  <a:t> is the exponent and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𝑏</m:t>
                        </m:r>
                      </m:e>
                      <m:sub>
                        <m:r>
                          <a:rPr lang="en-US" sz="2300" i="1">
                            <a:latin typeface="Cambria Math" charset="0"/>
                          </a:rPr>
                          <m:t>𝑖</m:t>
                        </m:r>
                      </m:sub>
                    </m:sSub>
                    <m:r>
                      <a:rPr lang="en-US" sz="2300" i="1">
                        <a:latin typeface="Cambria Math" charset="0"/>
                        <a:ea typeface="Cambria Math" charset="0"/>
                        <a:cs typeface="Cambria Math" charset="0"/>
                      </a:rPr>
                      <m:t>∈</m:t>
                    </m:r>
                    <m:d>
                      <m:dPr>
                        <m:begChr m:val="{"/>
                        <m:endChr m:val="}"/>
                        <m:ctrlPr>
                          <a:rPr lang="en-US" sz="2300" i="1">
                            <a:latin typeface="Cambria Math" panose="02040503050406030204" pitchFamily="18" charset="0"/>
                            <a:ea typeface="Cambria Math" charset="0"/>
                            <a:cs typeface="Cambria Math" charset="0"/>
                          </a:rPr>
                        </m:ctrlPr>
                      </m:dPr>
                      <m:e>
                        <m:r>
                          <a:rPr lang="en-US" sz="2300" i="1">
                            <a:latin typeface="Cambria Math" charset="0"/>
                            <a:ea typeface="Cambria Math" charset="0"/>
                            <a:cs typeface="Cambria Math" charset="0"/>
                          </a:rPr>
                          <m:t>0,1</m:t>
                        </m:r>
                      </m:e>
                    </m:d>
                    <m:r>
                      <a:rPr lang="en-US" sz="2300" b="0" i="1" smtClean="0">
                        <a:latin typeface="Cambria Math" charset="0"/>
                        <a:ea typeface="Cambria Math" charset="0"/>
                        <a:cs typeface="Cambria Math" charset="0"/>
                      </a:rPr>
                      <m:t>.</m:t>
                    </m:r>
                  </m:oMath>
                </a14:m>
                <a:endParaRPr lang="en-US" sz="2300" b="0" dirty="0">
                  <a:ea typeface="Cambria Math" charset="0"/>
                  <a:cs typeface="Cambria Math" charset="0"/>
                </a:endParaRPr>
              </a:p>
              <a:p>
                <a:endParaRPr lang="en-US" sz="2300" dirty="0"/>
              </a:p>
              <a:p>
                <a:endParaRPr lang="en-US" sz="2300" dirty="0"/>
              </a:p>
              <a:p>
                <a:r>
                  <a:rPr lang="en-US" sz="2300" b="1" dirty="0"/>
                  <a:t>Hidden bit representation:</a:t>
                </a:r>
              </a:p>
              <a:p>
                <a:endParaRPr lang="en-US" sz="2300" dirty="0"/>
              </a:p>
              <a:p>
                <a:r>
                  <a:rPr lang="en-US" sz="2300" dirty="0"/>
                  <a:t>The first bit to the left of the binary point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𝑏</m:t>
                        </m:r>
                      </m:e>
                      <m:sub>
                        <m:r>
                          <a:rPr lang="en-US" sz="2300" b="0" i="1" smtClean="0">
                            <a:latin typeface="Cambria Math" charset="0"/>
                          </a:rPr>
                          <m:t>0</m:t>
                        </m:r>
                      </m:sub>
                    </m:sSub>
                    <m:r>
                      <a:rPr lang="en-US" sz="2300" b="0" i="0" smtClean="0">
                        <a:latin typeface="Cambria Math" charset="0"/>
                      </a:rPr>
                      <m:t>=1</m:t>
                    </m:r>
                  </m:oMath>
                </a14:m>
                <a:r>
                  <a:rPr lang="en-US" sz="2300" dirty="0"/>
                  <a:t> does not need to be stored, since its value is fixed.</a:t>
                </a:r>
              </a:p>
              <a:p>
                <a:r>
                  <a:rPr lang="en-US" sz="2300" dirty="0"/>
                  <a:t>This representation ”adds” 1-bit of precision (we will show some exceptions later, including the representation of number </a:t>
                </a:r>
                <a:r>
                  <a:rPr lang="en-US" sz="2300" b="1" dirty="0"/>
                  <a:t>zero).</a:t>
                </a:r>
              </a:p>
            </p:txBody>
          </p:sp>
        </mc:Choice>
        <mc:Fallback xmlns="">
          <p:sp>
            <p:nvSpPr>
              <p:cNvPr id="2" name="Rectangle 1"/>
              <p:cNvSpPr>
                <a:spLocks noRot="1" noChangeAspect="1" noMove="1" noResize="1" noEditPoints="1" noAdjustHandles="1" noChangeArrowheads="1" noChangeShapeType="1" noTextEdit="1"/>
              </p:cNvSpPr>
              <p:nvPr/>
            </p:nvSpPr>
            <p:spPr>
              <a:xfrm>
                <a:off x="533400" y="1371600"/>
                <a:ext cx="8153400" cy="5155257"/>
              </a:xfrm>
              <a:prstGeom prst="rect">
                <a:avLst/>
              </a:prstGeom>
              <a:blipFill>
                <a:blip r:embed="rId2"/>
                <a:stretch>
                  <a:fillRect l="-933" t="-985" r="-1555" b="-1478"/>
                </a:stretch>
              </a:blipFill>
            </p:spPr>
            <p:txBody>
              <a:bodyPr/>
              <a:lstStyle/>
              <a:p>
                <a:r>
                  <a:rPr lang="en-US">
                    <a:noFill/>
                  </a:rPr>
                  <a:t> </a:t>
                </a:r>
              </a:p>
            </p:txBody>
          </p:sp>
        </mc:Fallback>
      </mc:AlternateContent>
    </p:spTree>
    <p:extLst>
      <p:ext uri="{BB962C8B-B14F-4D97-AF65-F5344CB8AC3E}">
        <p14:creationId xmlns:p14="http://schemas.microsoft.com/office/powerpoint/2010/main" val="10240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a:t>Iclicker</a:t>
            </a:r>
            <a:r>
              <a:rPr lang="en-US" dirty="0"/>
              <a:t> question</a:t>
            </a:r>
          </a:p>
        </p:txBody>
      </p:sp>
      <mc:AlternateContent xmlns:mc="http://schemas.openxmlformats.org/markup-compatibility/2006" xmlns:a14="http://schemas.microsoft.com/office/drawing/2010/main">
        <mc:Choice Requires="a14">
          <p:sp>
            <p:nvSpPr>
              <p:cNvPr id="5" name="Rectangle 4"/>
              <p:cNvSpPr/>
              <p:nvPr/>
            </p:nvSpPr>
            <p:spPr>
              <a:xfrm>
                <a:off x="381000" y="1371600"/>
                <a:ext cx="8229600" cy="4561762"/>
              </a:xfrm>
              <a:prstGeom prst="rect">
                <a:avLst/>
              </a:prstGeom>
            </p:spPr>
            <p:txBody>
              <a:bodyPr wrap="square">
                <a:spAutoFit/>
              </a:bodyPr>
              <a:lstStyle/>
              <a:p>
                <a:r>
                  <a:rPr lang="en-US" sz="2800" dirty="0"/>
                  <a:t>Determine the normalized floating point representation </a:t>
                </a:r>
                <a14:m>
                  <m:oMath xmlns:m="http://schemas.openxmlformats.org/officeDocument/2006/math">
                    <m:r>
                      <a:rPr lang="en-US" sz="2800" i="1">
                        <a:latin typeface="Cambria Math" charset="0"/>
                        <a:ea typeface="Cambria Math" charset="0"/>
                        <a:cs typeface="Cambria Math" charset="0"/>
                      </a:rPr>
                      <m:t>1.</m:t>
                    </m:r>
                    <m:r>
                      <a:rPr lang="en-US" sz="2800" b="1" i="1">
                        <a:latin typeface="Cambria Math" charset="0"/>
                      </a:rPr>
                      <m:t>𝒇</m:t>
                    </m:r>
                    <m:r>
                      <a:rPr lang="en-US" sz="2800" i="1">
                        <a:latin typeface="Cambria Math" charset="0"/>
                      </a:rPr>
                      <m:t> ×</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  2</m:t>
                        </m:r>
                      </m:e>
                      <m:sup>
                        <m:r>
                          <a:rPr lang="en-US" sz="2800" b="1" i="1">
                            <a:latin typeface="Cambria Math" charset="0"/>
                            <a:ea typeface="Cambria Math" charset="0"/>
                            <a:cs typeface="Cambria Math" charset="0"/>
                          </a:rPr>
                          <m:t>𝒎</m:t>
                        </m:r>
                      </m:sup>
                    </m:sSup>
                    <m:r>
                      <a:rPr lang="en-US" sz="2800" b="1" i="1">
                        <a:latin typeface="Cambria Math" charset="0"/>
                        <a:ea typeface="Cambria Math" charset="0"/>
                        <a:cs typeface="Cambria Math" charset="0"/>
                      </a:rPr>
                      <m:t> </m:t>
                    </m:r>
                  </m:oMath>
                </a14:m>
                <a:r>
                  <a:rPr lang="en-US" sz="2800" dirty="0"/>
                  <a:t>of the decimal number </a:t>
                </a:r>
                <a14:m>
                  <m:oMath xmlns:m="http://schemas.openxmlformats.org/officeDocument/2006/math">
                    <m:r>
                      <a:rPr lang="en-US" sz="2800" i="1">
                        <a:latin typeface="Cambria Math" charset="0"/>
                        <a:ea typeface="Cambria Math" charset="0"/>
                        <a:cs typeface="Cambria Math" charset="0"/>
                      </a:rPr>
                      <m:t>𝑥</m:t>
                    </m:r>
                    <m:r>
                      <a:rPr lang="en-US" sz="2800" i="1">
                        <a:latin typeface="Cambria Math" charset="0"/>
                        <a:ea typeface="Cambria Math" charset="0"/>
                        <a:cs typeface="Cambria Math" charset="0"/>
                      </a:rPr>
                      <m:t> =47.125</m:t>
                    </m:r>
                  </m:oMath>
                </a14:m>
                <a:r>
                  <a:rPr lang="en-US" sz="2800" dirty="0"/>
                  <a:t> (</a:t>
                </a:r>
                <a14:m>
                  <m:oMath xmlns:m="http://schemas.openxmlformats.org/officeDocument/2006/math">
                    <m:r>
                      <a:rPr lang="en-US" sz="2800" b="1" i="1">
                        <a:latin typeface="Cambria Math" charset="0"/>
                      </a:rPr>
                      <m:t>𝒇</m:t>
                    </m:r>
                  </m:oMath>
                </a14:m>
                <a:r>
                  <a:rPr lang="en-US" sz="2800" dirty="0"/>
                  <a:t> in binary representation and </a:t>
                </a:r>
                <a14:m>
                  <m:oMath xmlns:m="http://schemas.openxmlformats.org/officeDocument/2006/math">
                    <m:r>
                      <a:rPr lang="en-US" sz="2800" b="1" i="1">
                        <a:latin typeface="Cambria Math" charset="0"/>
                        <a:ea typeface="Cambria Math" charset="0"/>
                        <a:cs typeface="Cambria Math" charset="0"/>
                      </a:rPr>
                      <m:t>𝒎</m:t>
                    </m:r>
                  </m:oMath>
                </a14:m>
                <a:r>
                  <a:rPr lang="en-US" sz="2800" dirty="0"/>
                  <a:t> in decimal)</a:t>
                </a:r>
              </a:p>
              <a:p>
                <a:endParaRPr lang="en-US" sz="2800" dirty="0"/>
              </a:p>
              <a:p>
                <a:pPr marL="514350" indent="-514350">
                  <a:buAutoNum type="alphaUcParenR"/>
                </a:pPr>
                <a14:m>
                  <m:oMath xmlns:m="http://schemas.openxmlformats.org/officeDocument/2006/math">
                    <m:sSub>
                      <m:sSubPr>
                        <m:ctrlPr>
                          <a:rPr lang="en-US" sz="2800" i="1" smtClean="0">
                            <a:latin typeface="Cambria Math" panose="02040503050406030204" pitchFamily="18" charset="0"/>
                          </a:rPr>
                        </m:ctrlPr>
                      </m:sSubPr>
                      <m:e>
                        <m:d>
                          <m:dPr>
                            <m:ctrlPr>
                              <a:rPr lang="mr-IN" sz="2800" i="1" smtClean="0">
                                <a:latin typeface="Cambria Math" panose="02040503050406030204" pitchFamily="18" charset="0"/>
                              </a:rPr>
                            </m:ctrlPr>
                          </m:dPr>
                          <m:e>
                            <m:r>
                              <a:rPr lang="en-US" sz="2800" b="0" i="1" smtClean="0">
                                <a:latin typeface="Cambria Math" charset="0"/>
                              </a:rPr>
                              <m:t>1.01110001</m:t>
                            </m:r>
                          </m:e>
                        </m:d>
                      </m:e>
                      <m:sub>
                        <m:r>
                          <a:rPr lang="en-US" sz="2800" b="0" i="1" smtClean="0">
                            <a:latin typeface="Cambria Math" charset="0"/>
                          </a:rPr>
                          <m:t>2</m:t>
                        </m:r>
                      </m:sub>
                    </m:sSub>
                    <m:r>
                      <a:rPr lang="en-US" sz="2800" b="0" i="1" smtClean="0">
                        <a:latin typeface="Cambria Math" charset="0"/>
                      </a:rPr>
                      <m:t> </m:t>
                    </m:r>
                    <m:r>
                      <a:rPr lang="en-US" sz="2800" i="1">
                        <a:latin typeface="Cambria Math" charset="0"/>
                      </a:rPr>
                      <m:t>×</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  2</m:t>
                        </m:r>
                      </m:e>
                      <m:sup>
                        <m:r>
                          <a:rPr lang="en-US" sz="2800" b="1" i="1" smtClean="0">
                            <a:latin typeface="Cambria Math" charset="0"/>
                            <a:ea typeface="Cambria Math" charset="0"/>
                            <a:cs typeface="Cambria Math" charset="0"/>
                          </a:rPr>
                          <m:t>𝟓</m:t>
                        </m:r>
                      </m:sup>
                    </m:sSup>
                  </m:oMath>
                </a14:m>
                <a:r>
                  <a:rPr lang="cs-CZ" sz="2800" dirty="0"/>
                  <a:t> </a:t>
                </a:r>
              </a:p>
              <a:p>
                <a:pPr marL="514350" indent="-514350">
                  <a:buFontTx/>
                  <a:buAutoNum type="alphaUcParenR"/>
                </a:pPr>
                <a14:m>
                  <m:oMath xmlns:m="http://schemas.openxmlformats.org/officeDocument/2006/math">
                    <m:sSub>
                      <m:sSubPr>
                        <m:ctrlPr>
                          <a:rPr lang="en-US" sz="2800" i="1">
                            <a:latin typeface="Cambria Math" panose="02040503050406030204" pitchFamily="18" charset="0"/>
                          </a:rPr>
                        </m:ctrlPr>
                      </m:sSubPr>
                      <m:e>
                        <m:d>
                          <m:dPr>
                            <m:ctrlPr>
                              <a:rPr lang="mr-IN" sz="2800" i="1">
                                <a:latin typeface="Cambria Math" panose="02040503050406030204" pitchFamily="18" charset="0"/>
                              </a:rPr>
                            </m:ctrlPr>
                          </m:dPr>
                          <m:e>
                            <m:r>
                              <a:rPr lang="en-US" sz="2800" i="1">
                                <a:latin typeface="Cambria Math" charset="0"/>
                              </a:rPr>
                              <m:t>1.0111</m:t>
                            </m:r>
                            <m:r>
                              <a:rPr lang="en-US" sz="2800" b="0" i="1" smtClean="0">
                                <a:latin typeface="Cambria Math" charset="0"/>
                              </a:rPr>
                              <m:t>0</m:t>
                            </m:r>
                            <m:r>
                              <a:rPr lang="en-US" sz="2800" i="1">
                                <a:latin typeface="Cambria Math" charset="0"/>
                              </a:rPr>
                              <m:t>001</m:t>
                            </m:r>
                          </m:e>
                        </m:d>
                      </m:e>
                      <m:sub>
                        <m:r>
                          <a:rPr lang="en-US" sz="2800" i="1">
                            <a:latin typeface="Cambria Math" charset="0"/>
                          </a:rPr>
                          <m:t>2</m:t>
                        </m:r>
                      </m:sub>
                    </m:sSub>
                    <m:r>
                      <a:rPr lang="en-US" sz="2800" i="1">
                        <a:latin typeface="Cambria Math" charset="0"/>
                      </a:rPr>
                      <m:t> ×</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  2</m:t>
                        </m:r>
                      </m:e>
                      <m:sup>
                        <m:r>
                          <a:rPr lang="en-US" sz="2800" b="1" i="1" smtClean="0">
                            <a:latin typeface="Cambria Math" charset="0"/>
                            <a:ea typeface="Cambria Math" charset="0"/>
                            <a:cs typeface="Cambria Math" charset="0"/>
                          </a:rPr>
                          <m:t>𝟒</m:t>
                        </m:r>
                      </m:sup>
                    </m:sSup>
                  </m:oMath>
                </a14:m>
                <a:r>
                  <a:rPr lang="cs-CZ" sz="2800" dirty="0"/>
                  <a:t> </a:t>
                </a:r>
              </a:p>
              <a:p>
                <a:pPr marL="514350" indent="-514350">
                  <a:buFontTx/>
                  <a:buAutoNum type="alphaUcParenR"/>
                </a:pPr>
                <a14:m>
                  <m:oMath xmlns:m="http://schemas.openxmlformats.org/officeDocument/2006/math">
                    <m:sSub>
                      <m:sSubPr>
                        <m:ctrlPr>
                          <a:rPr lang="en-US" sz="2800" i="1">
                            <a:latin typeface="Cambria Math" panose="02040503050406030204" pitchFamily="18" charset="0"/>
                          </a:rPr>
                        </m:ctrlPr>
                      </m:sSubPr>
                      <m:e>
                        <m:d>
                          <m:dPr>
                            <m:ctrlPr>
                              <a:rPr lang="mr-IN" sz="2800" i="1">
                                <a:latin typeface="Cambria Math" panose="02040503050406030204" pitchFamily="18" charset="0"/>
                              </a:rPr>
                            </m:ctrlPr>
                          </m:dPr>
                          <m:e>
                            <m:r>
                              <a:rPr lang="en-US" sz="2800" i="1">
                                <a:latin typeface="Cambria Math" charset="0"/>
                              </a:rPr>
                              <m:t>1.01111001</m:t>
                            </m:r>
                          </m:e>
                        </m:d>
                      </m:e>
                      <m:sub>
                        <m:r>
                          <a:rPr lang="en-US" sz="2800" i="1">
                            <a:latin typeface="Cambria Math" charset="0"/>
                          </a:rPr>
                          <m:t>2</m:t>
                        </m:r>
                      </m:sub>
                    </m:sSub>
                    <m:r>
                      <a:rPr lang="en-US" sz="2800" i="1">
                        <a:latin typeface="Cambria Math" charset="0"/>
                      </a:rPr>
                      <m:t> ×</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  2</m:t>
                        </m:r>
                      </m:e>
                      <m:sup>
                        <m:r>
                          <a:rPr lang="en-US" sz="2800" b="1" i="1" smtClean="0">
                            <a:latin typeface="Cambria Math" charset="0"/>
                            <a:ea typeface="Cambria Math" charset="0"/>
                            <a:cs typeface="Cambria Math" charset="0"/>
                          </a:rPr>
                          <m:t>𝟓</m:t>
                        </m:r>
                      </m:sup>
                    </m:sSup>
                  </m:oMath>
                </a14:m>
                <a:r>
                  <a:rPr lang="cs-CZ" sz="2800" dirty="0"/>
                  <a:t> </a:t>
                </a:r>
              </a:p>
              <a:p>
                <a:pPr marL="514350" indent="-514350">
                  <a:buFontTx/>
                  <a:buAutoNum type="alphaUcParenR"/>
                </a:pPr>
                <a14:m>
                  <m:oMath xmlns:m="http://schemas.openxmlformats.org/officeDocument/2006/math">
                    <m:sSub>
                      <m:sSubPr>
                        <m:ctrlPr>
                          <a:rPr lang="en-US" sz="2800" i="1">
                            <a:latin typeface="Cambria Math" panose="02040503050406030204" pitchFamily="18" charset="0"/>
                          </a:rPr>
                        </m:ctrlPr>
                      </m:sSubPr>
                      <m:e>
                        <m:d>
                          <m:dPr>
                            <m:ctrlPr>
                              <a:rPr lang="mr-IN" sz="2800" i="1">
                                <a:latin typeface="Cambria Math" panose="02040503050406030204" pitchFamily="18" charset="0"/>
                              </a:rPr>
                            </m:ctrlPr>
                          </m:dPr>
                          <m:e>
                            <m:r>
                              <a:rPr lang="en-US" sz="2800" i="1">
                                <a:latin typeface="Cambria Math" charset="0"/>
                              </a:rPr>
                              <m:t>1.01111001</m:t>
                            </m:r>
                          </m:e>
                        </m:d>
                      </m:e>
                      <m:sub>
                        <m:r>
                          <a:rPr lang="en-US" sz="2800" i="1">
                            <a:latin typeface="Cambria Math" charset="0"/>
                          </a:rPr>
                          <m:t>2</m:t>
                        </m:r>
                      </m:sub>
                    </m:sSub>
                    <m:r>
                      <a:rPr lang="en-US" sz="2800" i="1">
                        <a:latin typeface="Cambria Math" charset="0"/>
                      </a:rPr>
                      <m:t> ×</m:t>
                    </m:r>
                    <m:sSup>
                      <m:sSupPr>
                        <m:ctrlPr>
                          <a:rPr lang="en-US" sz="2800" i="1">
                            <a:latin typeface="Cambria Math" panose="02040503050406030204" pitchFamily="18" charset="0"/>
                            <a:ea typeface="Cambria Math" charset="0"/>
                            <a:cs typeface="Cambria Math" charset="0"/>
                          </a:rPr>
                        </m:ctrlPr>
                      </m:sSupPr>
                      <m:e>
                        <m:r>
                          <a:rPr lang="en-US" sz="2800" i="1">
                            <a:latin typeface="Cambria Math" charset="0"/>
                            <a:ea typeface="Cambria Math" charset="0"/>
                            <a:cs typeface="Cambria Math" charset="0"/>
                          </a:rPr>
                          <m:t>  2</m:t>
                        </m:r>
                      </m:e>
                      <m:sup>
                        <m:r>
                          <a:rPr lang="en-US" sz="2800" b="1" i="1" smtClean="0">
                            <a:latin typeface="Cambria Math" charset="0"/>
                            <a:ea typeface="Cambria Math" charset="0"/>
                            <a:cs typeface="Cambria Math" charset="0"/>
                          </a:rPr>
                          <m:t>𝟒</m:t>
                        </m:r>
                      </m:sup>
                    </m:sSup>
                  </m:oMath>
                </a14:m>
                <a:r>
                  <a:rPr lang="cs-CZ" sz="2800" dirty="0"/>
                  <a:t> </a:t>
                </a:r>
                <a:endParaRPr lang="en-US" sz="2800" dirty="0"/>
              </a:p>
              <a:p>
                <a:endParaRPr lang="en-US" sz="2800" dirty="0"/>
              </a:p>
              <a:p>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381000" y="1371600"/>
                <a:ext cx="8229600" cy="4561762"/>
              </a:xfrm>
              <a:prstGeom prst="rect">
                <a:avLst/>
              </a:prstGeom>
              <a:blipFill rotWithShape="0">
                <a:blip r:embed="rId3"/>
                <a:stretch>
                  <a:fillRect l="-1556" t="-1337" r="-1037"/>
                </a:stretch>
              </a:blipFill>
            </p:spPr>
            <p:txBody>
              <a:bodyPr/>
              <a:lstStyle/>
              <a:p>
                <a:r>
                  <a:rPr lang="en-US">
                    <a:noFill/>
                  </a:rPr>
                  <a:t> </a:t>
                </a:r>
              </a:p>
            </p:txBody>
          </p:sp>
        </mc:Fallback>
      </mc:AlternateContent>
    </p:spTree>
    <p:extLst>
      <p:ext uri="{BB962C8B-B14F-4D97-AF65-F5344CB8AC3E}">
        <p14:creationId xmlns:p14="http://schemas.microsoft.com/office/powerpoint/2010/main" val="487738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81000" y="2438400"/>
                <a:ext cx="7010400" cy="4154984"/>
              </a:xfrm>
              <a:prstGeom prst="rect">
                <a:avLst/>
              </a:prstGeom>
            </p:spPr>
            <p:txBody>
              <a:bodyPr wrap="square">
                <a:spAutoFit/>
              </a:bodyPr>
              <a:lstStyle/>
              <a:p>
                <a:pPr marL="342900" indent="-342900">
                  <a:buFont typeface="Arial" charset="0"/>
                  <a:buChar char="•"/>
                </a:pPr>
                <a:r>
                  <a:rPr lang="en-US" sz="2400" b="1" dirty="0"/>
                  <a:t>Exponent range</a:t>
                </a:r>
                <a:r>
                  <a:rPr lang="en-US" sz="2400" dirty="0"/>
                  <a:t>: </a:t>
                </a:r>
                <a14:m>
                  <m:oMath xmlns:m="http://schemas.openxmlformats.org/officeDocument/2006/math">
                    <m:d>
                      <m:dPr>
                        <m:begChr m:val="["/>
                        <m:endChr m:val="]"/>
                        <m:ctrlPr>
                          <a:rPr lang="mr-IN" sz="2400" i="1">
                            <a:latin typeface="Cambria Math" panose="02040503050406030204" pitchFamily="18" charset="0"/>
                          </a:rPr>
                        </m:ctrlPr>
                      </m:dPr>
                      <m:e>
                        <m:r>
                          <a:rPr lang="en-US" sz="2400" i="1">
                            <a:latin typeface="Cambria Math" charset="0"/>
                          </a:rPr>
                          <m:t>𝐿</m:t>
                        </m:r>
                        <m:r>
                          <a:rPr lang="en-US" sz="2400" i="1">
                            <a:latin typeface="Cambria Math" charset="0"/>
                          </a:rPr>
                          <m:t>,</m:t>
                        </m:r>
                        <m:r>
                          <a:rPr lang="en-US" sz="2400" i="1">
                            <a:latin typeface="Cambria Math" charset="0"/>
                          </a:rPr>
                          <m:t>𝑈</m:t>
                        </m:r>
                      </m:e>
                    </m:d>
                  </m:oMath>
                </a14:m>
                <a:endParaRPr lang="en-US" sz="2400" dirty="0"/>
              </a:p>
              <a:p>
                <a:pPr marL="342900" indent="-342900">
                  <a:buFont typeface="Arial" charset="0"/>
                  <a:buChar char="•"/>
                </a:pPr>
                <a:endParaRPr lang="en-US" sz="2400" dirty="0"/>
              </a:p>
              <a:p>
                <a:pPr marL="342900" indent="-342900">
                  <a:buFont typeface="Arial" charset="0"/>
                  <a:buChar char="•"/>
                </a:pPr>
                <a:r>
                  <a:rPr lang="en-US" sz="2400" b="1" dirty="0"/>
                  <a:t>Precision</a:t>
                </a:r>
                <a:r>
                  <a:rPr lang="en-US" sz="2400" dirty="0"/>
                  <a:t>: </a:t>
                </a:r>
                <a14:m>
                  <m:oMath xmlns:m="http://schemas.openxmlformats.org/officeDocument/2006/math">
                    <m:r>
                      <m:rPr>
                        <m:sty m:val="p"/>
                      </m:rPr>
                      <a:rPr lang="en-US" sz="2400">
                        <a:latin typeface="Cambria Math" charset="0"/>
                      </a:rPr>
                      <m:t>p</m:t>
                    </m:r>
                    <m:r>
                      <a:rPr lang="en-US" sz="2400">
                        <a:latin typeface="Cambria Math" charset="0"/>
                      </a:rPr>
                      <m:t>=</m:t>
                    </m:r>
                    <m:r>
                      <a:rPr lang="en-US" sz="2400" i="1">
                        <a:latin typeface="Cambria Math" charset="0"/>
                      </a:rPr>
                      <m:t>𝑛</m:t>
                    </m:r>
                    <m:r>
                      <a:rPr lang="en-US" sz="2400" i="1">
                        <a:latin typeface="Cambria Math" charset="0"/>
                      </a:rPr>
                      <m:t>+1</m:t>
                    </m:r>
                  </m:oMath>
                </a14:m>
                <a:endParaRPr lang="en-US" sz="2400" dirty="0"/>
              </a:p>
              <a:p>
                <a:pPr marL="342900" indent="-342900">
                  <a:buFont typeface="Arial" charset="0"/>
                  <a:buChar char="•"/>
                </a:pPr>
                <a:endParaRPr lang="en-US" sz="2400" b="1" dirty="0"/>
              </a:p>
              <a:p>
                <a:pPr marL="342900" indent="-342900">
                  <a:buFont typeface="Arial" charset="0"/>
                  <a:buChar char="•"/>
                </a:pPr>
                <a:r>
                  <a:rPr lang="en-US" sz="2400" b="1" dirty="0"/>
                  <a:t>Smallest positive normalized FP number:  </a:t>
                </a:r>
              </a:p>
              <a:p>
                <a:pPr marL="342900" indent="-342900">
                  <a:buFont typeface="Arial" charset="0"/>
                  <a:buChar char="•"/>
                </a:pPr>
                <a:endParaRPr lang="en-US" sz="2400" b="1" dirty="0"/>
              </a:p>
              <a:p>
                <a:pPr algn="ctr"/>
                <a:r>
                  <a:rPr lang="en-US" sz="2400" b="1" dirty="0"/>
                  <a:t>UFL</a:t>
                </a:r>
                <a:r>
                  <a:rPr lang="en-US" sz="2000" b="1" dirty="0"/>
                  <a:t> </a:t>
                </a:r>
                <a:r>
                  <a:rPr lang="en-US" sz="2400" dirty="0"/>
                  <a:t>= </a:t>
                </a:r>
                <a14:m>
                  <m:oMath xmlns:m="http://schemas.openxmlformats.org/officeDocument/2006/math">
                    <m:sSup>
                      <m:sSupPr>
                        <m:ctrlPr>
                          <a:rPr lang="mr-IN" sz="2400" i="1">
                            <a:latin typeface="Cambria Math" panose="02040503050406030204" pitchFamily="18" charset="0"/>
                          </a:rPr>
                        </m:ctrlPr>
                      </m:sSupPr>
                      <m:e>
                        <m:r>
                          <a:rPr lang="en-US" sz="2400" i="1">
                            <a:latin typeface="Cambria Math" charset="0"/>
                          </a:rPr>
                          <m:t>2</m:t>
                        </m:r>
                      </m:e>
                      <m:sup>
                        <m:r>
                          <a:rPr lang="en-US" sz="2400" i="1">
                            <a:latin typeface="Cambria Math" charset="0"/>
                          </a:rPr>
                          <m:t>𝐿</m:t>
                        </m:r>
                      </m:sup>
                    </m:sSup>
                  </m:oMath>
                </a14:m>
                <a:endParaRPr lang="en-US" sz="2400" dirty="0"/>
              </a:p>
              <a:p>
                <a:pPr marL="342900" indent="-342900">
                  <a:buFont typeface="Arial" charset="0"/>
                  <a:buChar char="•"/>
                </a:pPr>
                <a:endParaRPr lang="en-US" sz="2400" b="1" dirty="0"/>
              </a:p>
              <a:p>
                <a:pPr marL="342900" indent="-342900">
                  <a:buFont typeface="Arial" charset="0"/>
                  <a:buChar char="•"/>
                </a:pPr>
                <a:r>
                  <a:rPr lang="en-US" sz="2400" b="1" dirty="0"/>
                  <a:t>Largest positive normalized FP number: </a:t>
                </a:r>
              </a:p>
              <a:p>
                <a:pPr algn="ctr"/>
                <a:endParaRPr lang="en-US" sz="2400" b="1" dirty="0"/>
              </a:p>
              <a:p>
                <a:pPr algn="ctr"/>
                <a:r>
                  <a:rPr lang="en-US" sz="2400" b="1" dirty="0"/>
                  <a:t>OFL</a:t>
                </a:r>
                <a:r>
                  <a:rPr lang="en-US" sz="2200" b="1"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𝑈</m:t>
                            </m:r>
                            <m:r>
                              <a:rPr lang="en-US" sz="2000" i="1">
                                <a:latin typeface="Cambria Math" charset="0"/>
                              </a:rPr>
                              <m:t>+1</m:t>
                            </m:r>
                          </m:sup>
                        </m:sSup>
                        <m:r>
                          <a:rPr lang="en-US" sz="2000" i="1">
                            <a:latin typeface="Cambria Math" charset="0"/>
                          </a:rPr>
                          <m:t>(1−2</m:t>
                        </m:r>
                      </m:e>
                      <m:sup>
                        <m:r>
                          <a:rPr lang="en-US" sz="2000" i="1">
                            <a:latin typeface="Cambria Math" charset="0"/>
                          </a:rPr>
                          <m:t>−</m:t>
                        </m:r>
                        <m:r>
                          <a:rPr lang="en-US" sz="2000" i="1">
                            <a:latin typeface="Cambria Math" charset="0"/>
                          </a:rPr>
                          <m:t>𝑝</m:t>
                        </m:r>
                      </m:sup>
                    </m:sSup>
                    <m:r>
                      <a:rPr lang="en-US" sz="2000" i="1">
                        <a:latin typeface="Cambria Math" charset="0"/>
                      </a:rPr>
                      <m:t>)</m:t>
                    </m:r>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81000" y="2438400"/>
                <a:ext cx="7010400" cy="4154984"/>
              </a:xfrm>
              <a:prstGeom prst="rect">
                <a:avLst/>
              </a:prstGeom>
              <a:blipFill rotWithShape="0">
                <a:blip r:embed="rId3"/>
                <a:stretch>
                  <a:fillRect l="-1217" t="-1173" b="-2346"/>
                </a:stretch>
              </a:blipFill>
            </p:spPr>
            <p:txBody>
              <a:bodyPr/>
              <a:lstStyle/>
              <a:p>
                <a:r>
                  <a:rPr lang="en-US">
                    <a:noFill/>
                  </a:rPr>
                  <a:t> </a:t>
                </a:r>
              </a:p>
            </p:txBody>
          </p:sp>
        </mc:Fallback>
      </mc:AlternateContent>
      <p:sp>
        <p:nvSpPr>
          <p:cNvPr id="5" name="Title 1"/>
          <p:cNvSpPr txBox="1">
            <a:spLocks/>
          </p:cNvSpPr>
          <p:nvPr/>
        </p:nvSpPr>
        <p:spPr>
          <a:xfrm>
            <a:off x="381000" y="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Normalized floating-point numbers</a:t>
            </a:r>
          </a:p>
        </p:txBody>
      </p:sp>
      <mc:AlternateContent xmlns:mc="http://schemas.openxmlformats.org/markup-compatibility/2006" xmlns:a14="http://schemas.microsoft.com/office/drawing/2010/main">
        <mc:Choice Requires="a14">
          <p:sp>
            <p:nvSpPr>
              <p:cNvPr id="6" name="Rectangle 5"/>
              <p:cNvSpPr/>
              <p:nvPr/>
            </p:nvSpPr>
            <p:spPr>
              <a:xfrm>
                <a:off x="248478" y="1597487"/>
                <a:ext cx="8382000"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a:latin typeface="Cambria Math" charset="0"/>
                          <a:ea typeface="Cambria Math" charset="0"/>
                          <a:cs typeface="Cambria Math" charset="0"/>
                        </a:rPr>
                        <m:t>𝑥</m:t>
                      </m:r>
                      <m:r>
                        <a:rPr lang="en-US" sz="2600" b="0" i="1">
                          <a:latin typeface="Cambria Math" charset="0"/>
                          <a:ea typeface="Cambria Math" charset="0"/>
                          <a:cs typeface="Cambria Math" charset="0"/>
                        </a:rPr>
                        <m:t>=± </m:t>
                      </m:r>
                      <m:r>
                        <a:rPr lang="en-US" sz="2600" b="0" i="1">
                          <a:latin typeface="Cambria Math" charset="0"/>
                          <a:ea typeface="Cambria Math" charset="0"/>
                          <a:cs typeface="Cambria Math" charset="0"/>
                        </a:rPr>
                        <m:t>𝑞</m:t>
                      </m:r>
                      <m:r>
                        <a:rPr lang="en-US" sz="2600" b="0" i="1">
                          <a:latin typeface="Cambria Math" charset="0"/>
                        </a:rPr>
                        <m:t> </m:t>
                      </m:r>
                      <m:r>
                        <a:rPr lang="en-US" sz="2600" b="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r>
                        <a:rPr lang="en-US" sz="2600" b="0" i="1">
                          <a:latin typeface="Cambria Math" charset="0"/>
                          <a:ea typeface="Cambria Math" charset="0"/>
                          <a:cs typeface="Cambria Math" charset="0"/>
                        </a:rPr>
                        <m:t>=± 1.</m:t>
                      </m:r>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1</m:t>
                          </m:r>
                        </m:sub>
                      </m:sSub>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2</m:t>
                          </m:r>
                        </m:sub>
                      </m:sSub>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3</m:t>
                          </m:r>
                        </m:sub>
                      </m:sSub>
                      <m:r>
                        <a:rPr lang="en-US" sz="2600" b="0" i="1">
                          <a:latin typeface="Cambria Math" charset="0"/>
                        </a:rPr>
                        <m:t>…</m:t>
                      </m:r>
                      <m:sSub>
                        <m:sSubPr>
                          <m:ctrlPr>
                            <a:rPr lang="en-US" sz="2600" i="1">
                              <a:latin typeface="Cambria Math" panose="02040503050406030204" pitchFamily="18" charset="0"/>
                            </a:rPr>
                          </m:ctrlPr>
                        </m:sSubPr>
                        <m:e>
                          <m:r>
                            <a:rPr lang="en-US" sz="2600" b="0" i="1">
                              <a:latin typeface="Cambria Math" charset="0"/>
                            </a:rPr>
                            <m:t>𝑏</m:t>
                          </m:r>
                        </m:e>
                        <m:sub>
                          <m:r>
                            <a:rPr lang="en-US" sz="2600" b="0" i="1">
                              <a:latin typeface="Cambria Math" charset="0"/>
                            </a:rPr>
                            <m:t>𝑛</m:t>
                          </m:r>
                        </m:sub>
                      </m:sSub>
                      <m:r>
                        <a:rPr lang="en-US" sz="2600" b="0" i="1">
                          <a:latin typeface="Cambria Math" charset="0"/>
                          <a:ea typeface="Cambria Math" charset="0"/>
                          <a:cs typeface="Cambria Math" charset="0"/>
                        </a:rPr>
                        <m:t>×</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r>
                        <a:rPr lang="en-US" sz="2600" b="0" i="1">
                          <a:latin typeface="Cambria Math" charset="0"/>
                          <a:ea typeface="Cambria Math" charset="0"/>
                          <a:cs typeface="Cambria Math" charset="0"/>
                        </a:rPr>
                        <m:t> =± 1.</m:t>
                      </m:r>
                      <m:r>
                        <a:rPr lang="en-US" sz="2600" b="0" i="1">
                          <a:latin typeface="Cambria Math" charset="0"/>
                        </a:rPr>
                        <m:t>𝑓</m:t>
                      </m:r>
                      <m:r>
                        <a:rPr lang="en-US" sz="2600" b="0" i="1">
                          <a:latin typeface="Cambria Math" charset="0"/>
                        </a:rPr>
                        <m:t> ×</m:t>
                      </m:r>
                      <m:sSup>
                        <m:sSupPr>
                          <m:ctrlPr>
                            <a:rPr lang="en-US" sz="2600" i="1">
                              <a:latin typeface="Cambria Math" panose="02040503050406030204" pitchFamily="18" charset="0"/>
                              <a:ea typeface="Cambria Math" charset="0"/>
                              <a:cs typeface="Cambria Math" charset="0"/>
                            </a:rPr>
                          </m:ctrlPr>
                        </m:sSupPr>
                        <m:e>
                          <m:r>
                            <a:rPr lang="en-US" sz="2600" b="0" i="1">
                              <a:latin typeface="Cambria Math" charset="0"/>
                              <a:ea typeface="Cambria Math" charset="0"/>
                              <a:cs typeface="Cambria Math" charset="0"/>
                            </a:rPr>
                            <m:t>  2</m:t>
                          </m:r>
                        </m:e>
                        <m:sup>
                          <m:r>
                            <a:rPr lang="en-US" sz="2600" b="0" i="1">
                              <a:latin typeface="Cambria Math" charset="0"/>
                              <a:ea typeface="Cambria Math" charset="0"/>
                              <a:cs typeface="Cambria Math" charset="0"/>
                            </a:rPr>
                            <m:t>𝑚</m:t>
                          </m:r>
                        </m:sup>
                      </m:sSup>
                    </m:oMath>
                  </m:oMathPara>
                </a14:m>
                <a:endParaRPr lang="en-US" sz="2600" dirty="0"/>
              </a:p>
            </p:txBody>
          </p:sp>
        </mc:Choice>
        <mc:Fallback xmlns="">
          <p:sp>
            <p:nvSpPr>
              <p:cNvPr id="6" name="Rectangle 5"/>
              <p:cNvSpPr>
                <a:spLocks noRot="1" noChangeAspect="1" noMove="1" noResize="1" noEditPoints="1" noAdjustHandles="1" noChangeArrowheads="1" noChangeShapeType="1" noTextEdit="1"/>
              </p:cNvSpPr>
              <p:nvPr/>
            </p:nvSpPr>
            <p:spPr>
              <a:xfrm>
                <a:off x="248478" y="1597487"/>
                <a:ext cx="8382000" cy="492443"/>
              </a:xfrm>
              <a:prstGeom prst="rect">
                <a:avLst/>
              </a:prstGeom>
              <a:blipFill rotWithShape="0">
                <a:blip r:embed="rId4"/>
                <a:stretch>
                  <a:fillRect t="-108642" b="-129630"/>
                </a:stretch>
              </a:blipFill>
            </p:spPr>
            <p:txBody>
              <a:bodyPr/>
              <a:lstStyle/>
              <a:p>
                <a:r>
                  <a:rPr lang="en-US">
                    <a:noFill/>
                  </a:rPr>
                  <a:t> </a:t>
                </a:r>
              </a:p>
            </p:txBody>
          </p:sp>
        </mc:Fallback>
      </mc:AlternateContent>
    </p:spTree>
    <p:extLst>
      <p:ext uri="{BB962C8B-B14F-4D97-AF65-F5344CB8AC3E}">
        <p14:creationId xmlns:p14="http://schemas.microsoft.com/office/powerpoint/2010/main" val="1123915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855-D53A-DF46-9CD2-569F668AA814}"/>
              </a:ext>
            </a:extLst>
          </p:cNvPr>
          <p:cNvSpPr>
            <a:spLocks noGrp="1"/>
          </p:cNvSpPr>
          <p:nvPr>
            <p:ph type="title"/>
          </p:nvPr>
        </p:nvSpPr>
        <p:spPr>
          <a:xfrm>
            <a:off x="744103" y="228600"/>
            <a:ext cx="7772400" cy="792162"/>
          </a:xfrm>
        </p:spPr>
        <p:txBody>
          <a:bodyPr>
            <a:normAutofit fontScale="90000"/>
          </a:bodyPr>
          <a:lstStyle/>
          <a:p>
            <a:r>
              <a:rPr lang="en-US" dirty="0"/>
              <a:t>Normalized floating point number scale</a:t>
            </a:r>
          </a:p>
        </p:txBody>
      </p:sp>
      <p:cxnSp>
        <p:nvCxnSpPr>
          <p:cNvPr id="4" name="Straight Arrow Connector 3">
            <a:extLst>
              <a:ext uri="{FF2B5EF4-FFF2-40B4-BE49-F238E27FC236}">
                <a16:creationId xmlns:a16="http://schemas.microsoft.com/office/drawing/2014/main" id="{52E44DDD-26EF-1C42-9615-22DD0287128C}"/>
              </a:ext>
            </a:extLst>
          </p:cNvPr>
          <p:cNvCxnSpPr/>
          <p:nvPr/>
        </p:nvCxnSpPr>
        <p:spPr>
          <a:xfrm>
            <a:off x="301073" y="4038600"/>
            <a:ext cx="8525656" cy="0"/>
          </a:xfrm>
          <a:prstGeom prst="straightConnector1">
            <a:avLst/>
          </a:prstGeom>
          <a:ln w="38100">
            <a:solidFill>
              <a:srgbClr val="00B050"/>
            </a:solidFill>
            <a:headEnd type="stealt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C17301-10EA-034F-9170-9FD7C4612ECD}"/>
                  </a:ext>
                </a:extLst>
              </p:cNvPr>
              <p:cNvSpPr txBox="1"/>
              <p:nvPr/>
            </p:nvSpPr>
            <p:spPr>
              <a:xfrm>
                <a:off x="4341690" y="4267200"/>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5" name="TextBox 4">
                <a:extLst>
                  <a:ext uri="{FF2B5EF4-FFF2-40B4-BE49-F238E27FC236}">
                    <a16:creationId xmlns:a16="http://schemas.microsoft.com/office/drawing/2014/main" id="{3EC17301-10EA-034F-9170-9FD7C4612ECD}"/>
                  </a:ext>
                </a:extLst>
              </p:cNvPr>
              <p:cNvSpPr txBox="1">
                <a:spLocks noRot="1" noChangeAspect="1" noMove="1" noResize="1" noEditPoints="1" noAdjustHandles="1" noChangeArrowheads="1" noChangeShapeType="1" noTextEdit="1"/>
              </p:cNvSpPr>
              <p:nvPr/>
            </p:nvSpPr>
            <p:spPr>
              <a:xfrm>
                <a:off x="4341690" y="4267200"/>
                <a:ext cx="259686" cy="400110"/>
              </a:xfrm>
              <a:prstGeom prst="rect">
                <a:avLst/>
              </a:prstGeom>
              <a:blipFill>
                <a:blip r:embed="rId2"/>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C29D2E-7DB9-114C-993D-BB07D266EF3B}"/>
                  </a:ext>
                </a:extLst>
              </p:cNvPr>
              <p:cNvSpPr txBox="1"/>
              <p:nvPr/>
            </p:nvSpPr>
            <p:spPr>
              <a:xfrm>
                <a:off x="8502733" y="3609946"/>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6" name="TextBox 5">
                <a:extLst>
                  <a:ext uri="{FF2B5EF4-FFF2-40B4-BE49-F238E27FC236}">
                    <a16:creationId xmlns:a16="http://schemas.microsoft.com/office/drawing/2014/main" id="{FDC29D2E-7DB9-114C-993D-BB07D266EF3B}"/>
                  </a:ext>
                </a:extLst>
              </p:cNvPr>
              <p:cNvSpPr txBox="1">
                <a:spLocks noRot="1" noChangeAspect="1" noMove="1" noResize="1" noEditPoints="1" noAdjustHandles="1" noChangeArrowheads="1" noChangeShapeType="1" noTextEdit="1"/>
              </p:cNvSpPr>
              <p:nvPr/>
            </p:nvSpPr>
            <p:spPr>
              <a:xfrm>
                <a:off x="8502733" y="3609946"/>
                <a:ext cx="607539" cy="400110"/>
              </a:xfrm>
              <a:prstGeom prst="rect">
                <a:avLst/>
              </a:prstGeom>
              <a:blipFill>
                <a:blip r:embed="rId3"/>
                <a:stretch>
                  <a:fillRect l="-12500" r="-625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D69B511-AA31-7349-89FD-DFA2AF1C1BA5}"/>
              </a:ext>
            </a:extLst>
          </p:cNvPr>
          <p:cNvCxnSpPr>
            <a:cxnSpLocks/>
          </p:cNvCxnSpPr>
          <p:nvPr/>
        </p:nvCxnSpPr>
        <p:spPr>
          <a:xfrm>
            <a:off x="4471533" y="3848100"/>
            <a:ext cx="0" cy="381000"/>
          </a:xfrm>
          <a:prstGeom prst="line">
            <a:avLst/>
          </a:prstGeom>
          <a:ln w="38100">
            <a:solidFill>
              <a:srgbClr val="00743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799650-CD01-2E47-B71D-1AF9DD4A1601}"/>
                  </a:ext>
                </a:extLst>
              </p:cNvPr>
              <p:cNvSpPr txBox="1"/>
              <p:nvPr/>
            </p:nvSpPr>
            <p:spPr>
              <a:xfrm>
                <a:off x="136564" y="3588338"/>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10" name="TextBox 9">
                <a:extLst>
                  <a:ext uri="{FF2B5EF4-FFF2-40B4-BE49-F238E27FC236}">
                    <a16:creationId xmlns:a16="http://schemas.microsoft.com/office/drawing/2014/main" id="{9D799650-CD01-2E47-B71D-1AF9DD4A1601}"/>
                  </a:ext>
                </a:extLst>
              </p:cNvPr>
              <p:cNvSpPr txBox="1">
                <a:spLocks noRot="1" noChangeAspect="1" noMove="1" noResize="1" noEditPoints="1" noAdjustHandles="1" noChangeArrowheads="1" noChangeShapeType="1" noTextEdit="1"/>
              </p:cNvSpPr>
              <p:nvPr/>
            </p:nvSpPr>
            <p:spPr>
              <a:xfrm>
                <a:off x="136564" y="3588338"/>
                <a:ext cx="607539" cy="400110"/>
              </a:xfrm>
              <a:prstGeom prst="rect">
                <a:avLst/>
              </a:prstGeom>
              <a:blipFill>
                <a:blip r:embed="rId4"/>
                <a:stretch>
                  <a:fillRect l="-2041" r="-4082"/>
                </a:stretch>
              </a:blipFill>
            </p:spPr>
            <p:txBody>
              <a:bodyPr/>
              <a:lstStyle/>
              <a:p>
                <a:r>
                  <a:rPr lang="en-US">
                    <a:noFill/>
                  </a:rPr>
                  <a:t> </a:t>
                </a:r>
              </a:p>
            </p:txBody>
          </p:sp>
        </mc:Fallback>
      </mc:AlternateContent>
    </p:spTree>
    <p:extLst>
      <p:ext uri="{BB962C8B-B14F-4D97-AF65-F5344CB8AC3E}">
        <p14:creationId xmlns:p14="http://schemas.microsoft.com/office/powerpoint/2010/main" val="145359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3700" y="-240297"/>
            <a:ext cx="85217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 Simple example</a:t>
            </a:r>
          </a:p>
        </p:txBody>
      </p:sp>
      <mc:AlternateContent xmlns:mc="http://schemas.openxmlformats.org/markup-compatibility/2006" xmlns:a14="http://schemas.microsoft.com/office/drawing/2010/main">
        <mc:Choice Requires="a14">
          <p:sp>
            <p:nvSpPr>
              <p:cNvPr id="2" name="Rectangle 1"/>
              <p:cNvSpPr/>
              <p:nvPr/>
            </p:nvSpPr>
            <p:spPr>
              <a:xfrm>
                <a:off x="268356" y="928803"/>
                <a:ext cx="8153400" cy="1384995"/>
              </a:xfrm>
              <a:prstGeom prst="rect">
                <a:avLst/>
              </a:prstGeom>
            </p:spPr>
            <p:txBody>
              <a:bodyPr wrap="square">
                <a:spAutoFit/>
              </a:bodyPr>
              <a:lstStyle/>
              <a:p>
                <a:r>
                  <a:rPr lang="en-US" sz="2200" dirty="0"/>
                  <a:t>A ”toy”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a:t>
                </a:r>
              </a:p>
              <a:p>
                <a:endParaRPr lang="en-US" sz="2000" dirty="0"/>
              </a:p>
              <a:p>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268356" y="928803"/>
                <a:ext cx="8153400" cy="1384995"/>
              </a:xfrm>
              <a:prstGeom prst="rect">
                <a:avLst/>
              </a:prstGeom>
              <a:blipFill rotWithShape="0">
                <a:blip r:embed="rId2"/>
                <a:stretch>
                  <a:fillRect l="-972" t="-3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4172" y="1739733"/>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0</m:t>
                          </m:r>
                        </m:sup>
                      </m:sSup>
                      <m:r>
                        <a:rPr lang="en-US">
                          <a:latin typeface="Cambria Math" charset="0"/>
                        </a:rPr>
                        <m:t>=</m:t>
                      </m:r>
                      <m:r>
                        <a:rPr lang="en-US" b="0" i="0" smtClean="0">
                          <a:latin typeface="Cambria Math" charset="0"/>
                        </a:rPr>
                        <m:t>1</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i="1">
                              <a:solidFill>
                                <a:schemeClr val="tx1"/>
                              </a:solidFill>
                              <a:latin typeface="Cambria Math" charset="0"/>
                              <a:ea typeface="Cambria Math" charset="0"/>
                              <a:cs typeface="Cambria Math" charset="0"/>
                            </a:rPr>
                            <m:t>0</m:t>
                          </m:r>
                        </m:sup>
                      </m:sSup>
                      <m:r>
                        <a:rPr lang="en-US">
                          <a:solidFill>
                            <a:schemeClr val="tx1"/>
                          </a:solidFill>
                          <a:latin typeface="Cambria Math" charset="0"/>
                        </a:rPr>
                        <m:t>=</m:t>
                      </m:r>
                      <m:r>
                        <a:rPr lang="en-US" b="0" i="1" smtClean="0">
                          <a:solidFill>
                            <a:schemeClr val="tx1"/>
                          </a:solidFill>
                          <a:latin typeface="Cambria Math" charset="0"/>
                        </a:rPr>
                        <m:t>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i="1">
                              <a:solidFill>
                                <a:schemeClr val="tx1"/>
                              </a:solidFill>
                              <a:latin typeface="Cambria Math" charset="0"/>
                              <a:ea typeface="Cambria Math" charset="0"/>
                              <a:cs typeface="Cambria Math" charset="0"/>
                            </a:rPr>
                            <m:t>0</m:t>
                          </m:r>
                        </m:sup>
                      </m:sSup>
                      <m:r>
                        <a:rPr lang="en-US">
                          <a:solidFill>
                            <a:schemeClr val="tx1"/>
                          </a:solidFill>
                          <a:latin typeface="Cambria Math" charset="0"/>
                        </a:rPr>
                        <m:t>=</m:t>
                      </m:r>
                      <m:r>
                        <a:rPr lang="en-US" b="0" i="1" smtClean="0">
                          <a:solidFill>
                            <a:schemeClr val="tx1"/>
                          </a:solidFill>
                          <a:latin typeface="Cambria Math" charset="0"/>
                        </a:rPr>
                        <m:t>1.5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i="1">
                              <a:latin typeface="Cambria Math" charset="0"/>
                              <a:ea typeface="Cambria Math" charset="0"/>
                              <a:cs typeface="Cambria Math" charset="0"/>
                            </a:rPr>
                            <m:t>0</m:t>
                          </m:r>
                        </m:sup>
                      </m:sSup>
                      <m:r>
                        <a:rPr lang="en-US">
                          <a:latin typeface="Cambria Math" charset="0"/>
                        </a:rPr>
                        <m:t>=</m:t>
                      </m:r>
                      <m:r>
                        <a:rPr lang="en-US" b="0" i="1" smtClean="0">
                          <a:latin typeface="Cambria Math" charset="0"/>
                        </a:rPr>
                        <m:t>1.75</m:t>
                      </m:r>
                    </m:oMath>
                  </m:oMathPara>
                </a14:m>
                <a:endParaRPr lang="en-US" b="0" i="1" dirty="0">
                  <a:latin typeface="Cambria Math"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24172" y="1739733"/>
                <a:ext cx="2349072" cy="1200329"/>
              </a:xfrm>
              <a:prstGeom prst="rect">
                <a:avLst/>
              </a:prstGeom>
              <a:blipFill rotWithShape="0">
                <a:blip r:embed="rId3"/>
                <a:stretch>
                  <a:fillRect t="-30457" b="-37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329572" y="3231034"/>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0" smtClean="0">
                          <a:latin typeface="Cambria Math" charset="0"/>
                        </a:rPr>
                        <m:t>0.5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0.625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0.75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0.875</m:t>
                      </m:r>
                    </m:oMath>
                  </m:oMathPara>
                </a14:m>
                <a:endParaRPr lang="en-US" b="0" i="1" dirty="0">
                  <a:latin typeface="Cambria Math"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329572" y="3231034"/>
                <a:ext cx="2349072" cy="1200329"/>
              </a:xfrm>
              <a:prstGeom prst="rect">
                <a:avLst/>
              </a:prstGeom>
              <a:blipFill rotWithShape="0">
                <a:blip r:embed="rId4"/>
                <a:stretch>
                  <a:fillRect t="-30964"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553366" y="1739733"/>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2</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1</m:t>
                          </m:r>
                        </m:sup>
                      </m:sSup>
                      <m:r>
                        <a:rPr lang="en-US">
                          <a:solidFill>
                            <a:schemeClr val="tx1"/>
                          </a:solidFill>
                          <a:latin typeface="Cambria Math" charset="0"/>
                        </a:rPr>
                        <m:t>=</m:t>
                      </m:r>
                      <m:r>
                        <a:rPr lang="en-US" b="0" i="1" smtClean="0">
                          <a:solidFill>
                            <a:schemeClr val="tx1"/>
                          </a:solidFill>
                          <a:latin typeface="Cambria Math" charset="0"/>
                        </a:rPr>
                        <m:t>3.0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1</m:t>
                          </m:r>
                        </m:sup>
                      </m:sSup>
                      <m:r>
                        <a:rPr lang="en-US">
                          <a:latin typeface="Cambria Math" charset="0"/>
                        </a:rPr>
                        <m:t>=</m:t>
                      </m:r>
                      <m:r>
                        <a:rPr lang="en-US" b="0" i="1" smtClean="0">
                          <a:latin typeface="Cambria Math" charset="0"/>
                        </a:rPr>
                        <m:t>3.5</m:t>
                      </m:r>
                    </m:oMath>
                  </m:oMathPara>
                </a14:m>
                <a:endParaRPr lang="en-US" b="0" i="1" dirty="0">
                  <a:latin typeface="Cambria Math"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553366" y="1739733"/>
                <a:ext cx="2349072" cy="1200329"/>
              </a:xfrm>
              <a:prstGeom prst="rect">
                <a:avLst/>
              </a:prstGeom>
              <a:blipFill rotWithShape="0">
                <a:blip r:embed="rId5"/>
                <a:stretch>
                  <a:fillRect t="-28934" b="-37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039805" y="1739039"/>
                <a:ext cx="23490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0" smtClean="0">
                          <a:latin typeface="Cambria Math" charset="0"/>
                        </a:rPr>
                        <m:t>4.0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5.0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6.0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1" smtClean="0">
                          <a:latin typeface="Cambria Math" charset="0"/>
                        </a:rPr>
                        <m:t>7.0</m:t>
                      </m:r>
                    </m:oMath>
                  </m:oMathPara>
                </a14:m>
                <a:endParaRPr lang="en-US" b="0" i="1" dirty="0">
                  <a:latin typeface="Cambria Math"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5039805" y="1739039"/>
                <a:ext cx="2349072" cy="1200329"/>
              </a:xfrm>
              <a:prstGeom prst="rect">
                <a:avLst/>
              </a:prstGeom>
              <a:blipFill rotWithShape="0">
                <a:blip r:embed="rId6"/>
                <a:stretch>
                  <a:fillRect t="-30457"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37424" y="3219205"/>
                <a:ext cx="2349072" cy="12239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0" smtClean="0">
                          <a:latin typeface="Cambria Math" charset="0"/>
                        </a:rPr>
                        <m:t>8.0</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10.0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12.0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1" smtClean="0">
                          <a:latin typeface="Cambria Math" charset="0"/>
                        </a:rPr>
                        <m:t>14.0</m:t>
                      </m:r>
                    </m:oMath>
                  </m:oMathPara>
                </a14:m>
                <a:endParaRPr lang="en-US" b="0" i="1" dirty="0">
                  <a:latin typeface="Cambria Math"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237424" y="3219205"/>
                <a:ext cx="2349072" cy="1223989"/>
              </a:xfrm>
              <a:prstGeom prst="rect">
                <a:avLst/>
              </a:prstGeom>
              <a:blipFill rotWithShape="0">
                <a:blip r:embed="rId7"/>
                <a:stretch>
                  <a:fillRect t="-30348" b="-34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690733" y="3241916"/>
                <a:ext cx="2349072" cy="12239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16.0</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20.0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24.0</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28.0</m:t>
                      </m:r>
                    </m:oMath>
                  </m:oMathPara>
                </a14:m>
                <a:endParaRPr lang="en-US" b="0" i="1" dirty="0">
                  <a:latin typeface="Cambria Math"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2690733" y="3241916"/>
                <a:ext cx="2349072" cy="1223989"/>
              </a:xfrm>
              <a:prstGeom prst="rect">
                <a:avLst/>
              </a:prstGeom>
              <a:blipFill rotWithShape="0">
                <a:blip r:embed="rId8"/>
                <a:stretch>
                  <a:fillRect t="-28856" b="-34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4172" y="4722338"/>
                <a:ext cx="2590800"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0" smtClean="0">
                          <a:latin typeface="Cambria Math" charset="0"/>
                        </a:rPr>
                        <m:t>0.25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0.3125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−2</m:t>
                          </m:r>
                        </m:sup>
                      </m:sSup>
                      <m:r>
                        <a:rPr lang="en-US">
                          <a:solidFill>
                            <a:schemeClr val="tx1"/>
                          </a:solidFill>
                          <a:latin typeface="Cambria Math" charset="0"/>
                        </a:rPr>
                        <m:t>=</m:t>
                      </m:r>
                      <m:r>
                        <a:rPr lang="en-US" b="0" i="1" smtClean="0">
                          <a:solidFill>
                            <a:schemeClr val="tx1"/>
                          </a:solidFill>
                          <a:latin typeface="Cambria Math" charset="0"/>
                        </a:rPr>
                        <m:t>0.375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−2</m:t>
                          </m:r>
                        </m:sup>
                      </m:sSup>
                      <m:r>
                        <a:rPr lang="en-US">
                          <a:latin typeface="Cambria Math" charset="0"/>
                        </a:rPr>
                        <m:t>=</m:t>
                      </m:r>
                      <m:r>
                        <a:rPr lang="en-US" b="0" i="1" smtClean="0">
                          <a:latin typeface="Cambria Math" charset="0"/>
                        </a:rPr>
                        <m:t>0.4375</m:t>
                      </m:r>
                    </m:oMath>
                  </m:oMathPara>
                </a14:m>
                <a:endParaRPr lang="en-US" b="0" i="1" dirty="0">
                  <a:latin typeface="Cambria Math"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224172" y="4722338"/>
                <a:ext cx="2590800" cy="1200329"/>
              </a:xfrm>
              <a:prstGeom prst="rect">
                <a:avLst/>
              </a:prstGeom>
              <a:blipFill rotWithShape="0">
                <a:blip r:embed="rId9"/>
                <a:stretch>
                  <a:fillRect t="-30964"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814972" y="4750009"/>
                <a:ext cx="2882472"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0" smtClean="0">
                          <a:latin typeface="Cambria Math" charset="0"/>
                        </a:rPr>
                        <m:t>0.125</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0.15625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−3</m:t>
                          </m:r>
                        </m:sup>
                      </m:sSup>
                      <m:r>
                        <a:rPr lang="en-US">
                          <a:solidFill>
                            <a:schemeClr val="tx1"/>
                          </a:solidFill>
                          <a:latin typeface="Cambria Math" charset="0"/>
                        </a:rPr>
                        <m:t>=</m:t>
                      </m:r>
                      <m:r>
                        <a:rPr lang="en-US" b="0" i="1" smtClean="0">
                          <a:solidFill>
                            <a:schemeClr val="tx1"/>
                          </a:solidFill>
                          <a:latin typeface="Cambria Math" charset="0"/>
                        </a:rPr>
                        <m:t>0.1875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−3</m:t>
                          </m:r>
                        </m:sup>
                      </m:sSup>
                      <m:r>
                        <a:rPr lang="en-US">
                          <a:latin typeface="Cambria Math" charset="0"/>
                        </a:rPr>
                        <m:t>=</m:t>
                      </m:r>
                      <m:r>
                        <a:rPr lang="en-US" b="0" i="1" smtClean="0">
                          <a:latin typeface="Cambria Math" charset="0"/>
                        </a:rPr>
                        <m:t>0.21875</m:t>
                      </m:r>
                    </m:oMath>
                  </m:oMathPara>
                </a14:m>
                <a:endParaRPr lang="en-US" b="0" i="1" dirty="0">
                  <a:latin typeface="Cambria Math"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814972" y="4750009"/>
                <a:ext cx="2882472" cy="1200329"/>
              </a:xfrm>
              <a:prstGeom prst="rect">
                <a:avLst/>
              </a:prstGeom>
              <a:blipFill rotWithShape="0">
                <a:blip r:embed="rId10"/>
                <a:stretch>
                  <a:fillRect t="-30457" b="-370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624432" y="4738180"/>
                <a:ext cx="2896143" cy="12003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rPr>
                                <m:t>1.00</m:t>
                              </m:r>
                            </m:e>
                          </m:d>
                        </m:e>
                        <m:sub>
                          <m:r>
                            <a:rPr lang="en-US" i="1">
                              <a:latin typeface="Cambria Math" charset="0"/>
                            </a:rPr>
                            <m:t>2</m:t>
                          </m:r>
                        </m:sub>
                      </m:sSub>
                      <m:r>
                        <a:rPr lang="en-US" b="0" i="1" smtClean="0">
                          <a:latin typeface="Cambria Math" charset="0"/>
                        </a:rPr>
                        <m:t> </m:t>
                      </m:r>
                      <m:r>
                        <a:rPr lang="en-US" i="1" smtClean="0">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0.0625</m:t>
                      </m:r>
                    </m:oMath>
                  </m:oMathPara>
                </a14:m>
                <a:endParaRPr lang="en-US" b="0" i="1" dirty="0">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.0</m:t>
                              </m:r>
                              <m:r>
                                <a:rPr lang="en-US" b="0" i="1" smtClean="0">
                                  <a:solidFill>
                                    <a:schemeClr val="tx1"/>
                                  </a:solidFill>
                                  <a:latin typeface="Cambria Math" charset="0"/>
                                </a:rPr>
                                <m:t>1</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0.078125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smtClean="0">
                              <a:solidFill>
                                <a:schemeClr val="tx1"/>
                              </a:solidFill>
                              <a:latin typeface="Cambria Math" panose="02040503050406030204" pitchFamily="18" charset="0"/>
                            </a:rPr>
                          </m:ctrlPr>
                        </m:sSubPr>
                        <m:e>
                          <m:d>
                            <m:dPr>
                              <m:ctrlPr>
                                <a:rPr lang="mr-IN" i="1">
                                  <a:solidFill>
                                    <a:schemeClr val="tx1"/>
                                  </a:solidFill>
                                  <a:latin typeface="Cambria Math" panose="02040503050406030204" pitchFamily="18" charset="0"/>
                                </a:rPr>
                              </m:ctrlPr>
                            </m:dPr>
                            <m:e>
                              <m:r>
                                <a:rPr lang="en-US" b="0" i="1" smtClean="0">
                                  <a:solidFill>
                                    <a:schemeClr val="tx1"/>
                                  </a:solidFill>
                                  <a:latin typeface="Cambria Math" charset="0"/>
                                </a:rPr>
                                <m:t>1</m:t>
                              </m:r>
                              <m:r>
                                <a:rPr lang="en-US" i="1">
                                  <a:solidFill>
                                    <a:schemeClr val="tx1"/>
                                  </a:solidFill>
                                  <a:latin typeface="Cambria Math" charset="0"/>
                                </a:rPr>
                                <m:t>.</m:t>
                              </m:r>
                              <m:r>
                                <a:rPr lang="en-US" b="0" i="1" smtClean="0">
                                  <a:solidFill>
                                    <a:schemeClr val="tx1"/>
                                  </a:solidFill>
                                  <a:latin typeface="Cambria Math" charset="0"/>
                                </a:rPr>
                                <m:t>10</m:t>
                              </m:r>
                            </m:e>
                          </m:d>
                        </m:e>
                        <m:sub>
                          <m:r>
                            <a:rPr lang="en-US" i="1">
                              <a:solidFill>
                                <a:schemeClr val="tx1"/>
                              </a:solidFill>
                              <a:latin typeface="Cambria Math" charset="0"/>
                            </a:rPr>
                            <m:t>2</m:t>
                          </m:r>
                        </m:sub>
                      </m:sSub>
                      <m:r>
                        <a:rPr lang="en-US" i="1">
                          <a:solidFill>
                            <a:schemeClr val="tx1"/>
                          </a:solidFill>
                          <a:latin typeface="Cambria Math" charset="0"/>
                        </a:rPr>
                        <m:t> </m:t>
                      </m:r>
                      <m:r>
                        <a:rPr lang="en-US" i="1">
                          <a:solidFill>
                            <a:schemeClr val="tx1"/>
                          </a:solidFill>
                          <a:latin typeface="Cambria Math" charset="0"/>
                          <a:ea typeface="Cambria Math" charset="0"/>
                          <a:cs typeface="Cambria Math" charset="0"/>
                        </a:rPr>
                        <m:t>×</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2</m:t>
                          </m:r>
                        </m:e>
                        <m:sup>
                          <m:r>
                            <a:rPr lang="en-US" b="0" i="1" smtClean="0">
                              <a:solidFill>
                                <a:schemeClr val="tx1"/>
                              </a:solidFill>
                              <a:latin typeface="Cambria Math" charset="0"/>
                              <a:ea typeface="Cambria Math" charset="0"/>
                              <a:cs typeface="Cambria Math" charset="0"/>
                            </a:rPr>
                            <m:t>−4</m:t>
                          </m:r>
                        </m:sup>
                      </m:sSup>
                      <m:r>
                        <a:rPr lang="en-US">
                          <a:solidFill>
                            <a:schemeClr val="tx1"/>
                          </a:solidFill>
                          <a:latin typeface="Cambria Math" charset="0"/>
                        </a:rPr>
                        <m:t>=</m:t>
                      </m:r>
                      <m:r>
                        <a:rPr lang="en-US" b="0" i="1" smtClean="0">
                          <a:solidFill>
                            <a:schemeClr val="tx1"/>
                          </a:solidFill>
                          <a:latin typeface="Cambria Math" charset="0"/>
                        </a:rPr>
                        <m:t>0.09375</m:t>
                      </m:r>
                    </m:oMath>
                  </m:oMathPara>
                </a14:m>
                <a:endParaRPr lang="en-US" b="0" i="1" dirty="0">
                  <a:solidFill>
                    <a:schemeClr val="tx1"/>
                  </a:solidFill>
                  <a:latin typeface="Cambria Math" charset="0"/>
                </a:endParaRP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rPr>
                                <m:t>1.11</m:t>
                              </m:r>
                            </m:e>
                          </m:d>
                        </m:e>
                        <m:sub>
                          <m:r>
                            <a:rPr lang="en-US" i="1">
                              <a:latin typeface="Cambria Math" charset="0"/>
                            </a:rPr>
                            <m:t>2</m:t>
                          </m:r>
                        </m:sub>
                      </m:sSub>
                      <m:r>
                        <a:rPr lang="en-US" i="1">
                          <a:latin typeface="Cambria Math" charset="0"/>
                        </a:rPr>
                        <m:t> </m:t>
                      </m:r>
                      <m:r>
                        <a:rPr lang="en-US" i="1">
                          <a:latin typeface="Cambria Math" charset="0"/>
                          <a:ea typeface="Cambria Math" charset="0"/>
                          <a:cs typeface="Cambria Math" charset="0"/>
                        </a:rPr>
                        <m:t>×</m:t>
                      </m:r>
                      <m:sSup>
                        <m:sSupPr>
                          <m:ctrlPr>
                            <a:rPr lang="en-US"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2</m:t>
                          </m:r>
                        </m:e>
                        <m:sup>
                          <m:r>
                            <a:rPr lang="en-US" b="0" i="1" smtClean="0">
                              <a:latin typeface="Cambria Math" charset="0"/>
                              <a:ea typeface="Cambria Math" charset="0"/>
                              <a:cs typeface="Cambria Math" charset="0"/>
                            </a:rPr>
                            <m:t>−4</m:t>
                          </m:r>
                        </m:sup>
                      </m:sSup>
                      <m:r>
                        <a:rPr lang="en-US">
                          <a:latin typeface="Cambria Math" charset="0"/>
                        </a:rPr>
                        <m:t>=</m:t>
                      </m:r>
                      <m:r>
                        <a:rPr lang="en-US" b="0" i="1" smtClean="0">
                          <a:latin typeface="Cambria Math" charset="0"/>
                        </a:rPr>
                        <m:t>0.109375</m:t>
                      </m:r>
                    </m:oMath>
                  </m:oMathPara>
                </a14:m>
                <a:endParaRPr lang="en-US" b="0" i="1" dirty="0">
                  <a:latin typeface="Cambria Math"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5624432" y="4738180"/>
                <a:ext cx="2896143" cy="1200329"/>
              </a:xfrm>
              <a:prstGeom prst="rect">
                <a:avLst/>
              </a:prstGeom>
              <a:blipFill rotWithShape="0">
                <a:blip r:embed="rId11"/>
                <a:stretch>
                  <a:fillRect t="-28934" b="-37056"/>
                </a:stretch>
              </a:blipFill>
            </p:spPr>
            <p:txBody>
              <a:bodyPr/>
              <a:lstStyle/>
              <a:p>
                <a:r>
                  <a:rPr lang="en-US">
                    <a:noFill/>
                  </a:rPr>
                  <a:t> </a:t>
                </a:r>
              </a:p>
            </p:txBody>
          </p:sp>
        </mc:Fallback>
      </mc:AlternateContent>
      <p:sp>
        <p:nvSpPr>
          <p:cNvPr id="18" name="Rectangle 17"/>
          <p:cNvSpPr/>
          <p:nvPr/>
        </p:nvSpPr>
        <p:spPr>
          <a:xfrm>
            <a:off x="237424" y="5978009"/>
            <a:ext cx="8153400" cy="1384995"/>
          </a:xfrm>
          <a:prstGeom prst="rect">
            <a:avLst/>
          </a:prstGeom>
        </p:spPr>
        <p:txBody>
          <a:bodyPr wrap="square">
            <a:spAutoFit/>
          </a:bodyPr>
          <a:lstStyle/>
          <a:p>
            <a:r>
              <a:rPr lang="en-US" sz="2200" dirty="0"/>
              <a:t>Same steps are performed to obtain the negative numbers. For simplicity, we will show only the positive numbers in this example.</a:t>
            </a:r>
            <a:endParaRPr lang="en-US" sz="2000" dirty="0"/>
          </a:p>
          <a:p>
            <a:endParaRPr lang="en-US" sz="2000" dirty="0"/>
          </a:p>
          <a:p>
            <a:endParaRPr lang="en-US" sz="2000" dirty="0"/>
          </a:p>
        </p:txBody>
      </p:sp>
    </p:spTree>
    <p:extLst>
      <p:ext uri="{BB962C8B-B14F-4D97-AF65-F5344CB8AC3E}">
        <p14:creationId xmlns:p14="http://schemas.microsoft.com/office/powerpoint/2010/main" val="22028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907990" y="268732"/>
                <a:ext cx="6672793" cy="453137"/>
              </a:xfrm>
              <a:prstGeom prst="rect">
                <a:avLst/>
              </a:prstGeom>
            </p:spPr>
            <p:txBody>
              <a:bodyPr wrap="square">
                <a:spAutoFit/>
              </a:bodyPr>
              <a:lstStyle/>
              <a:p>
                <a14:m>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r>
                  <a:rPr lang="en-US" sz="2000" dirty="0"/>
                  <a:t>   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1907990" y="268732"/>
                <a:ext cx="6672793" cy="453137"/>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04800" y="2364231"/>
                <a:ext cx="8534400" cy="3416320"/>
              </a:xfrm>
              <a:prstGeom prst="rect">
                <a:avLst/>
              </a:prstGeom>
            </p:spPr>
            <p:txBody>
              <a:bodyPr wrap="square">
                <a:spAutoFit/>
              </a:bodyPr>
              <a:lstStyle/>
              <a:p>
                <a:pPr marL="342900" indent="-342900">
                  <a:buFont typeface="Arial" charset="0"/>
                  <a:buChar char="•"/>
                </a:pPr>
                <a:r>
                  <a:rPr lang="en-US" sz="2400" dirty="0"/>
                  <a:t>Smallest normalized positive number: </a:t>
                </a:r>
                <a:endParaRPr lang="en-US" sz="2400" i="1" dirty="0">
                  <a:latin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a:rPr lang="en-US" sz="2400" i="1">
                                  <a:latin typeface="Cambria Math" charset="0"/>
                                </a:rPr>
                                <m:t>1.00</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−4</m:t>
                          </m:r>
                        </m:sup>
                      </m:sSup>
                      <m:r>
                        <a:rPr lang="en-US" sz="2400">
                          <a:latin typeface="Cambria Math" charset="0"/>
                        </a:rPr>
                        <m:t>=</m:t>
                      </m:r>
                      <m:r>
                        <a:rPr lang="en-US" sz="2400" i="1">
                          <a:latin typeface="Cambria Math" charset="0"/>
                        </a:rPr>
                        <m:t>0.0625 </m:t>
                      </m:r>
                    </m:oMath>
                  </m:oMathPara>
                </a14:m>
                <a:endParaRPr lang="en-US" sz="2400" dirty="0"/>
              </a:p>
              <a:p>
                <a:pPr marL="342900" indent="-342900">
                  <a:buFont typeface="Arial" charset="0"/>
                  <a:buChar char="•"/>
                </a:pPr>
                <a:r>
                  <a:rPr lang="en-US" sz="2400" dirty="0"/>
                  <a:t>Largest normalized positive number:</a:t>
                </a:r>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a:rPr lang="en-US" sz="2400" i="1">
                                  <a:latin typeface="Cambria Math" charset="0"/>
                                </a:rPr>
                                <m:t>1.11</m:t>
                              </m:r>
                            </m:e>
                          </m:d>
                        </m:e>
                        <m:sub>
                          <m:r>
                            <a:rPr lang="en-US" sz="2400" i="1">
                              <a:latin typeface="Cambria Math" charset="0"/>
                            </a:rPr>
                            <m:t>2</m:t>
                          </m:r>
                        </m:sub>
                      </m:sSub>
                      <m:r>
                        <a:rPr lang="en-US" sz="2400" i="1">
                          <a:latin typeface="Cambria Math" charset="0"/>
                        </a:rPr>
                        <m:t> </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i="1">
                              <a:latin typeface="Cambria Math" charset="0"/>
                              <a:ea typeface="Cambria Math" charset="0"/>
                              <a:cs typeface="Cambria Math" charset="0"/>
                            </a:rPr>
                            <m:t>4</m:t>
                          </m:r>
                        </m:sup>
                      </m:sSup>
                      <m:r>
                        <a:rPr lang="en-US" sz="2400">
                          <a:latin typeface="Cambria Math" charset="0"/>
                        </a:rPr>
                        <m:t>=</m:t>
                      </m:r>
                      <m:r>
                        <a:rPr lang="en-US" sz="2400" i="1">
                          <a:latin typeface="Cambria Math" charset="0"/>
                        </a:rPr>
                        <m:t>28.0</m:t>
                      </m:r>
                    </m:oMath>
                  </m:oMathPara>
                </a14:m>
                <a:endParaRPr lang="en-US" sz="2400" i="1" dirty="0">
                  <a:latin typeface="Cambria Math" panose="02040503050406030204" pitchFamily="18" charset="0"/>
                </a:endParaRPr>
              </a:p>
              <a:p>
                <a:pPr marL="342900" indent="-342900">
                  <a:buFont typeface="Arial" charset="0"/>
                  <a:buChar char="•"/>
                </a:pPr>
                <a:r>
                  <a:rPr lang="en-US" sz="2400" dirty="0"/>
                  <a:t>Any number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 </m:t>
                    </m:r>
                  </m:oMath>
                </a14:m>
                <a:r>
                  <a:rPr lang="en-US" sz="2400" dirty="0"/>
                  <a:t>closer to zero than </a:t>
                </a:r>
                <a14:m>
                  <m:oMath xmlns:m="http://schemas.openxmlformats.org/officeDocument/2006/math">
                    <m:r>
                      <a:rPr lang="en-US" sz="2400" i="1">
                        <a:latin typeface="Cambria Math" charset="0"/>
                      </a:rPr>
                      <m:t>0.</m:t>
                    </m:r>
                    <m:r>
                      <a:rPr lang="en-US" sz="2400" b="0" i="0" smtClean="0">
                        <a:latin typeface="Cambria Math" charset="0"/>
                      </a:rPr>
                      <m:t>0625 </m:t>
                    </m:r>
                  </m:oMath>
                </a14:m>
                <a:r>
                  <a:rPr lang="en-US" sz="2400" dirty="0"/>
                  <a:t>would UNDERFLOW to zero.</a:t>
                </a:r>
              </a:p>
              <a:p>
                <a:pPr marL="342900" indent="-342900">
                  <a:buFont typeface="Arial" charset="0"/>
                  <a:buChar char="•"/>
                </a:pPr>
                <a:endParaRPr lang="en-US" sz="2400" dirty="0"/>
              </a:p>
              <a:p>
                <a:pPr marL="342900" indent="-342900">
                  <a:buFont typeface="Arial" charset="0"/>
                  <a:buChar char="•"/>
                </a:pPr>
                <a:r>
                  <a:rPr lang="en-US" sz="2400" dirty="0"/>
                  <a:t>Any number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 </m:t>
                    </m:r>
                  </m:oMath>
                </a14:m>
                <a:r>
                  <a:rPr lang="en-US" sz="2400" dirty="0"/>
                  <a:t>outside the range </a:t>
                </a:r>
                <a14:m>
                  <m:oMath xmlns:m="http://schemas.openxmlformats.org/officeDocument/2006/math">
                    <m:r>
                      <a:rPr lang="en-US" sz="2400" b="0" i="0" smtClean="0">
                        <a:latin typeface="Cambria Math" charset="0"/>
                      </a:rPr>
                      <m:t>−</m:t>
                    </m:r>
                    <m:r>
                      <a:rPr lang="en-US" sz="2400" b="0" i="1" smtClean="0">
                        <a:latin typeface="Cambria Math" charset="0"/>
                      </a:rPr>
                      <m:t>28.0 </m:t>
                    </m:r>
                    <m:r>
                      <a:rPr lang="en-US" sz="2400" b="0" i="0" smtClean="0">
                        <a:latin typeface="Cambria Math" charset="0"/>
                      </a:rPr>
                      <m:t> </m:t>
                    </m:r>
                  </m:oMath>
                </a14:m>
                <a:r>
                  <a:rPr lang="en-US" sz="2400" dirty="0"/>
                  <a:t>and +</a:t>
                </a:r>
                <a14:m>
                  <m:oMath xmlns:m="http://schemas.openxmlformats.org/officeDocument/2006/math">
                    <m:r>
                      <a:rPr lang="en-US" sz="2400" i="1" smtClean="0">
                        <a:latin typeface="Cambria Math" charset="0"/>
                      </a:rPr>
                      <m:t>2</m:t>
                    </m:r>
                    <m:r>
                      <a:rPr lang="en-US" sz="2400" b="0" i="1" smtClean="0">
                        <a:latin typeface="Cambria Math" charset="0"/>
                      </a:rPr>
                      <m:t>8.0</m:t>
                    </m:r>
                    <m:r>
                      <a:rPr lang="en-US" sz="2400" i="1">
                        <a:latin typeface="Cambria Math" charset="0"/>
                      </a:rPr>
                      <m:t> </m:t>
                    </m:r>
                  </m:oMath>
                </a14:m>
                <a:r>
                  <a:rPr lang="en-US" sz="2400" dirty="0"/>
                  <a:t>would OVERFLOW to infinity.</a:t>
                </a:r>
              </a:p>
            </p:txBody>
          </p:sp>
        </mc:Choice>
        <mc:Fallback xmlns="">
          <p:sp>
            <p:nvSpPr>
              <p:cNvPr id="12" name="Rectangle 11"/>
              <p:cNvSpPr>
                <a:spLocks noRot="1" noChangeAspect="1" noMove="1" noResize="1" noEditPoints="1" noAdjustHandles="1" noChangeArrowheads="1" noChangeShapeType="1" noTextEdit="1"/>
              </p:cNvSpPr>
              <p:nvPr/>
            </p:nvSpPr>
            <p:spPr>
              <a:xfrm>
                <a:off x="304800" y="2364231"/>
                <a:ext cx="8534400" cy="3416320"/>
              </a:xfrm>
              <a:prstGeom prst="rect">
                <a:avLst/>
              </a:prstGeom>
              <a:blipFill>
                <a:blip r:embed="rId4"/>
                <a:stretch>
                  <a:fillRect l="-1042" t="-1481" b="-2963"/>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762000" y="914400"/>
            <a:ext cx="7848600" cy="1257300"/>
          </a:xfrm>
          <a:prstGeom prst="rect">
            <a:avLst/>
          </a:prstGeom>
        </p:spPr>
      </p:pic>
    </p:spTree>
    <p:extLst>
      <p:ext uri="{BB962C8B-B14F-4D97-AF65-F5344CB8AC3E}">
        <p14:creationId xmlns:p14="http://schemas.microsoft.com/office/powerpoint/2010/main" val="16178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1360" y="2697638"/>
            <a:ext cx="7759700" cy="12954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4799758" y="4421823"/>
                <a:ext cx="276860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d>
                            <m:dPr>
                              <m:ctrlPr>
                                <a:rPr lang="mr-IN" sz="2000" i="1">
                                  <a:latin typeface="Cambria Math" panose="02040503050406030204" pitchFamily="18" charset="0"/>
                                </a:rPr>
                              </m:ctrlPr>
                            </m:dPr>
                            <m:e>
                              <m:r>
                                <a:rPr lang="en-US" sz="2000" i="1">
                                  <a:latin typeface="Cambria Math" charset="0"/>
                                </a:rPr>
                                <m:t>1.01</m:t>
                              </m:r>
                            </m:e>
                          </m:d>
                        </m:e>
                        <m:sub>
                          <m:r>
                            <a:rPr lang="en-US" sz="2000" i="1">
                              <a:latin typeface="Cambria Math" charset="0"/>
                            </a:rPr>
                            <m:t>2</m:t>
                          </m:r>
                        </m:sub>
                      </m:sSub>
                      <m:r>
                        <a:rPr lang="en-US" sz="2000" i="1">
                          <a:latin typeface="Cambria Math" charset="0"/>
                        </a:rPr>
                        <m:t> </m:t>
                      </m:r>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0</m:t>
                          </m:r>
                        </m:sup>
                      </m:sSup>
                      <m:r>
                        <a:rPr lang="en-US" sz="2000">
                          <a:latin typeface="Cambria Math" charset="0"/>
                        </a:rPr>
                        <m:t>=</m:t>
                      </m:r>
                      <m:r>
                        <a:rPr lang="en-US" sz="2000" i="1">
                          <a:latin typeface="Cambria Math" charset="0"/>
                        </a:rPr>
                        <m:t>1.25</m:t>
                      </m:r>
                    </m:oMath>
                  </m:oMathPara>
                </a14:m>
                <a:endParaRPr lang="en-US" sz="2000" b="1" dirty="0"/>
              </a:p>
            </p:txBody>
          </p:sp>
        </mc:Choice>
        <mc:Fallback xmlns="">
          <p:sp>
            <p:nvSpPr>
              <p:cNvPr id="12" name="Rectangle 11"/>
              <p:cNvSpPr>
                <a:spLocks noRot="1" noChangeAspect="1" noMove="1" noResize="1" noEditPoints="1" noAdjustHandles="1" noChangeArrowheads="1" noChangeShapeType="1" noTextEdit="1"/>
              </p:cNvSpPr>
              <p:nvPr/>
            </p:nvSpPr>
            <p:spPr>
              <a:xfrm>
                <a:off x="4799758" y="4421823"/>
                <a:ext cx="2768600" cy="400110"/>
              </a:xfrm>
              <a:prstGeom prst="rect">
                <a:avLst/>
              </a:prstGeom>
              <a:blipFill rotWithShape="0">
                <a:blip r:embed="rId4"/>
                <a:stretch>
                  <a:fillRect t="-101515" b="-1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463362" y="2095151"/>
                <a:ext cx="6672793" cy="400110"/>
              </a:xfrm>
              <a:prstGeom prst="rect">
                <a:avLst/>
              </a:prstGeom>
            </p:spPr>
            <p:txBody>
              <a:bodyPr wrap="square">
                <a:spAutoFit/>
              </a:bodyPr>
              <a:lstStyle/>
              <a:p>
                <a14:m>
                  <m:oMath xmlns:m="http://schemas.openxmlformats.org/officeDocument/2006/math">
                    <m:r>
                      <a:rPr lang="en-US" sz="2000" i="1" smtClean="0">
                        <a:latin typeface="Cambria Math" charset="0"/>
                        <a:ea typeface="Cambria Math" charset="0"/>
                        <a:cs typeface="Cambria Math" charset="0"/>
                      </a:rPr>
                      <m:t>𝑥</m:t>
                    </m:r>
                    <m:r>
                      <a:rPr lang="en-US" sz="2000" i="1" smtClean="0">
                        <a:latin typeface="Cambria Math" charset="0"/>
                        <a:ea typeface="Cambria Math" charset="0"/>
                        <a:cs typeface="Cambria Math" charset="0"/>
                      </a:rPr>
                      <m:t>=±1.</m:t>
                    </m:r>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1</m:t>
                        </m:r>
                      </m:sub>
                    </m:sSub>
                    <m:sSub>
                      <m:sSubPr>
                        <m:ctrlPr>
                          <a:rPr lang="en-US" sz="2000" i="1">
                            <a:latin typeface="Cambria Math" panose="02040503050406030204" pitchFamily="18" charset="0"/>
                          </a:rPr>
                        </m:ctrlPr>
                      </m:sSubPr>
                      <m:e>
                        <m:r>
                          <a:rPr lang="en-US" sz="2000" i="1">
                            <a:latin typeface="Cambria Math" charset="0"/>
                          </a:rPr>
                          <m:t>𝑏</m:t>
                        </m:r>
                      </m:e>
                      <m:sub>
                        <m:r>
                          <a:rPr lang="en-US" sz="2000" i="1">
                            <a:latin typeface="Cambria Math" charset="0"/>
                          </a:rPr>
                          <m:t>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𝑚</m:t>
                        </m:r>
                      </m:sup>
                    </m:sSup>
                  </m:oMath>
                </a14:m>
                <a:r>
                  <a:rPr lang="en-US" sz="2000" dirty="0"/>
                  <a:t>   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∈[−4,4]</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463362" y="2095151"/>
                <a:ext cx="6672793" cy="400110"/>
              </a:xfrm>
              <a:prstGeom prst="rect">
                <a:avLst/>
              </a:prstGeom>
              <a:blipFill rotWithShape="0">
                <a:blip r:embed="rId5"/>
                <a:stretch>
                  <a:fillRect t="-104615" b="-123077"/>
                </a:stretch>
              </a:blipFill>
            </p:spPr>
            <p:txBody>
              <a:bodyPr/>
              <a:lstStyle/>
              <a:p>
                <a:r>
                  <a:rPr lang="en-US">
                    <a:noFill/>
                  </a:rPr>
                  <a:t> </a:t>
                </a:r>
              </a:p>
            </p:txBody>
          </p:sp>
        </mc:Fallback>
      </mc:AlternateContent>
      <p:sp>
        <p:nvSpPr>
          <p:cNvPr id="9" name="Title 1"/>
          <p:cNvSpPr txBox="1">
            <a:spLocks/>
          </p:cNvSpPr>
          <p:nvPr/>
        </p:nvSpPr>
        <p:spPr>
          <a:xfrm>
            <a:off x="345779" y="-152400"/>
            <a:ext cx="85217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Machine epsilon</a:t>
            </a:r>
          </a:p>
        </p:txBody>
      </p:sp>
      <mc:AlternateContent xmlns:mc="http://schemas.openxmlformats.org/markup-compatibility/2006">
        <mc:Choice xmlns:a14="http://schemas.microsoft.com/office/drawing/2010/main" Requires="a14">
          <p:sp>
            <p:nvSpPr>
              <p:cNvPr id="3" name="Rectangle 2"/>
              <p:cNvSpPr/>
              <p:nvPr/>
            </p:nvSpPr>
            <p:spPr>
              <a:xfrm>
                <a:off x="345779" y="1123333"/>
                <a:ext cx="8534400" cy="769441"/>
              </a:xfrm>
              <a:prstGeom prst="rect">
                <a:avLst/>
              </a:prstGeom>
            </p:spPr>
            <p:txBody>
              <a:bodyPr wrap="square">
                <a:spAutoFit/>
              </a:bodyPr>
              <a:lstStyle/>
              <a:p>
                <a:pPr marL="342900" indent="-342900">
                  <a:buFont typeface="Arial" charset="0"/>
                  <a:buChar char="•"/>
                </a:pPr>
                <a:r>
                  <a:rPr lang="en-US" sz="2200" b="1" dirty="0"/>
                  <a:t>Machine epsilon </a:t>
                </a:r>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ea typeface="Cambria Math" charset="0"/>
                            <a:cs typeface="Cambria Math" charset="0"/>
                          </a:rPr>
                          <m:t>𝜖</m:t>
                        </m:r>
                      </m:e>
                      <m:sub>
                        <m:r>
                          <a:rPr lang="en-US" sz="2200" i="1">
                            <a:latin typeface="Cambria Math" charset="0"/>
                          </a:rPr>
                          <m:t>𝑚</m:t>
                        </m:r>
                      </m:sub>
                    </m:sSub>
                  </m:oMath>
                </a14:m>
                <a:r>
                  <a:rPr lang="en-US" sz="2200" dirty="0"/>
                  <a:t>): is defined as the distance (gap) between 1 and the next larger floating point number.</a:t>
                </a:r>
              </a:p>
            </p:txBody>
          </p:sp>
        </mc:Choice>
        <mc:Fallback>
          <p:sp>
            <p:nvSpPr>
              <p:cNvPr id="3" name="Rectangle 2"/>
              <p:cNvSpPr>
                <a:spLocks noRot="1" noChangeAspect="1" noMove="1" noResize="1" noEditPoints="1" noAdjustHandles="1" noChangeArrowheads="1" noChangeShapeType="1" noTextEdit="1"/>
              </p:cNvSpPr>
              <p:nvPr/>
            </p:nvSpPr>
            <p:spPr>
              <a:xfrm>
                <a:off x="345779" y="1123333"/>
                <a:ext cx="8534400" cy="769441"/>
              </a:xfrm>
              <a:prstGeom prst="rect">
                <a:avLst/>
              </a:prstGeom>
              <a:blipFill>
                <a:blip r:embed="rId6"/>
                <a:stretch>
                  <a:fillRect l="-743" t="-4839"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34376" y="4394940"/>
                <a:ext cx="2032864" cy="400110"/>
              </a:xfrm>
              <a:prstGeom prst="rect">
                <a:avLst/>
              </a:prstGeom>
            </p:spPr>
            <p:txBody>
              <a:bodyPr wrap="none">
                <a:spAutoFit/>
              </a:bodyPr>
              <a:lstStyle/>
              <a:p>
                <a14:m>
                  <m:oMath xmlns:m="http://schemas.openxmlformats.org/officeDocument/2006/math">
                    <m:sSub>
                      <m:sSubPr>
                        <m:ctrlPr>
                          <a:rPr lang="en-US" sz="2000" i="1" smtClean="0">
                            <a:latin typeface="Cambria Math" panose="02040503050406030204" pitchFamily="18" charset="0"/>
                          </a:rPr>
                        </m:ctrlPr>
                      </m:sSubPr>
                      <m:e>
                        <m:d>
                          <m:dPr>
                            <m:ctrlPr>
                              <a:rPr lang="mr-IN" sz="2000" i="1">
                                <a:latin typeface="Cambria Math" panose="02040503050406030204" pitchFamily="18" charset="0"/>
                              </a:rPr>
                            </m:ctrlPr>
                          </m:dPr>
                          <m:e>
                            <m:r>
                              <a:rPr lang="en-US" sz="2000" i="1">
                                <a:latin typeface="Cambria Math" charset="0"/>
                              </a:rPr>
                              <m:t>1.0</m:t>
                            </m:r>
                            <m:r>
                              <a:rPr lang="en-US" sz="2000" b="0" i="1" smtClean="0">
                                <a:latin typeface="Cambria Math" charset="0"/>
                              </a:rPr>
                              <m:t>0</m:t>
                            </m:r>
                          </m:e>
                        </m:d>
                      </m:e>
                      <m:sub>
                        <m:r>
                          <a:rPr lang="en-US" sz="2000" i="1">
                            <a:latin typeface="Cambria Math" charset="0"/>
                          </a:rPr>
                          <m:t>2</m:t>
                        </m:r>
                      </m:sub>
                    </m:sSub>
                    <m:r>
                      <a:rPr lang="en-US" sz="2000" i="1">
                        <a:latin typeface="Cambria Math" charset="0"/>
                      </a:rPr>
                      <m:t> </m:t>
                    </m:r>
                    <m:r>
                      <a:rPr lang="en-US" sz="2000" i="1">
                        <a:latin typeface="Cambria Math" charset="0"/>
                        <a:ea typeface="Cambria Math" charset="0"/>
                        <a:cs typeface="Cambria Math" charset="0"/>
                      </a:rPr>
                      <m:t>×</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0</m:t>
                        </m:r>
                      </m:sup>
                    </m:sSup>
                    <m:r>
                      <a:rPr lang="en-US" sz="2000">
                        <a:latin typeface="Cambria Math" charset="0"/>
                      </a:rPr>
                      <m:t>=1</m:t>
                    </m:r>
                  </m:oMath>
                </a14:m>
                <a:r>
                  <a:rPr lang="en-US" sz="2000" dirty="0">
                    <a:latin typeface="Cambria Math" charset="0"/>
                  </a:rPr>
                  <a:t> </a:t>
                </a:r>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2234376" y="4394940"/>
                <a:ext cx="2032864" cy="400110"/>
              </a:xfrm>
              <a:prstGeom prst="rect">
                <a:avLst/>
              </a:prstGeom>
              <a:blipFill rotWithShape="0">
                <a:blip r:embed="rId8"/>
                <a:stretch>
                  <a:fillRect t="-101515" b="-121212"/>
                </a:stretch>
              </a:blipFill>
            </p:spPr>
            <p:txBody>
              <a:bodyPr/>
              <a:lstStyle/>
              <a:p>
                <a:r>
                  <a:rPr lang="en-US">
                    <a:noFill/>
                  </a:rPr>
                  <a:t> </a:t>
                </a:r>
              </a:p>
            </p:txBody>
          </p:sp>
        </mc:Fallback>
      </mc:AlternateContent>
      <p:cxnSp>
        <p:nvCxnSpPr>
          <p:cNvPr id="13" name="Straight Arrow Connector 12"/>
          <p:cNvCxnSpPr/>
          <p:nvPr/>
        </p:nvCxnSpPr>
        <p:spPr>
          <a:xfrm flipH="1">
            <a:off x="3276600" y="3208044"/>
            <a:ext cx="1049717" cy="1176259"/>
          </a:xfrm>
          <a:prstGeom prst="straightConnector1">
            <a:avLst/>
          </a:prstGeom>
          <a:ln w="25400">
            <a:solidFill>
              <a:srgbClr val="00B0F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180333" y="3251036"/>
            <a:ext cx="732115" cy="1133267"/>
          </a:xfrm>
          <a:prstGeom prst="straightConnector1">
            <a:avLst/>
          </a:prstGeom>
          <a:ln w="25400">
            <a:solidFill>
              <a:srgbClr val="00B0F0"/>
            </a:solidFill>
            <a:headEnd type="none"/>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2442883" y="5715000"/>
                <a:ext cx="337284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FF0000"/>
                              </a:solidFill>
                              <a:latin typeface="Cambria Math" panose="02040503050406030204" pitchFamily="18" charset="0"/>
                            </a:rPr>
                          </m:ctrlPr>
                        </m:sSubPr>
                        <m:e>
                          <m:r>
                            <a:rPr lang="en-US" sz="2200" b="1" i="1">
                              <a:solidFill>
                                <a:srgbClr val="FF0000"/>
                              </a:solidFill>
                              <a:latin typeface="Cambria Math" charset="0"/>
                              <a:ea typeface="Cambria Math" charset="0"/>
                              <a:cs typeface="Cambria Math" charset="0"/>
                            </a:rPr>
                            <m:t>𝝐</m:t>
                          </m:r>
                        </m:e>
                        <m:sub>
                          <m:r>
                            <a:rPr lang="en-US" sz="2200" b="1" i="1">
                              <a:solidFill>
                                <a:srgbClr val="FF0000"/>
                              </a:solidFill>
                              <a:latin typeface="Cambria Math" charset="0"/>
                            </a:rPr>
                            <m:t>𝒎</m:t>
                          </m:r>
                        </m:sub>
                      </m:sSub>
                      <m:r>
                        <a:rPr lang="en-US" sz="2200" b="1">
                          <a:solidFill>
                            <a:srgbClr val="FF0000"/>
                          </a:solidFill>
                          <a:latin typeface="Cambria Math" charset="0"/>
                        </a:rPr>
                        <m:t>=</m:t>
                      </m:r>
                      <m:sSub>
                        <m:sSubPr>
                          <m:ctrlPr>
                            <a:rPr lang="en-US" sz="2200" i="1">
                              <a:solidFill>
                                <a:schemeClr val="tx1"/>
                              </a:solidFill>
                              <a:latin typeface="Cambria Math" panose="02040503050406030204" pitchFamily="18" charset="0"/>
                            </a:rPr>
                          </m:ctrlPr>
                        </m:sSubPr>
                        <m:e>
                          <m:d>
                            <m:dPr>
                              <m:ctrlPr>
                                <a:rPr lang="mr-IN" sz="2200" i="1">
                                  <a:solidFill>
                                    <a:schemeClr val="tx1"/>
                                  </a:solidFill>
                                  <a:latin typeface="Cambria Math" panose="02040503050406030204" pitchFamily="18" charset="0"/>
                                </a:rPr>
                              </m:ctrlPr>
                            </m:dPr>
                            <m:e>
                              <m:r>
                                <a:rPr lang="en-US" sz="2200" b="0" i="1" smtClean="0">
                                  <a:solidFill>
                                    <a:schemeClr val="tx1"/>
                                  </a:solidFill>
                                  <a:latin typeface="Cambria Math" charset="0"/>
                                </a:rPr>
                                <m:t>0</m:t>
                              </m:r>
                              <m:r>
                                <a:rPr lang="en-US" sz="2200" b="0" i="1">
                                  <a:solidFill>
                                    <a:schemeClr val="tx1"/>
                                  </a:solidFill>
                                  <a:latin typeface="Cambria Math" charset="0"/>
                                </a:rPr>
                                <m:t>.01</m:t>
                              </m:r>
                            </m:e>
                          </m:d>
                        </m:e>
                        <m:sub>
                          <m:r>
                            <a:rPr lang="en-US" sz="2200" b="0" i="1">
                              <a:solidFill>
                                <a:schemeClr val="tx1"/>
                              </a:solidFill>
                              <a:latin typeface="Cambria Math" charset="0"/>
                            </a:rPr>
                            <m:t>2</m:t>
                          </m:r>
                        </m:sub>
                      </m:sSub>
                      <m:r>
                        <a:rPr lang="en-US" sz="2200" b="0" i="1">
                          <a:solidFill>
                            <a:schemeClr val="tx1"/>
                          </a:solidFill>
                          <a:latin typeface="Cambria Math" charset="0"/>
                        </a:rPr>
                        <m:t> </m:t>
                      </m:r>
                      <m:r>
                        <a:rPr lang="en-US" sz="2200" b="0" i="1">
                          <a:solidFill>
                            <a:schemeClr val="tx1"/>
                          </a:solidFill>
                          <a:latin typeface="Cambria Math" charset="0"/>
                          <a:ea typeface="Cambria Math" charset="0"/>
                          <a:cs typeface="Cambria Math" charset="0"/>
                        </a:rPr>
                        <m:t>×</m:t>
                      </m:r>
                      <m:sSup>
                        <m:sSupPr>
                          <m:ctrlPr>
                            <a:rPr lang="en-US" sz="2200" i="1">
                              <a:solidFill>
                                <a:schemeClr val="tx1"/>
                              </a:solidFill>
                              <a:latin typeface="Cambria Math" panose="02040503050406030204" pitchFamily="18" charset="0"/>
                              <a:ea typeface="Cambria Math" charset="0"/>
                              <a:cs typeface="Cambria Math" charset="0"/>
                            </a:rPr>
                          </m:ctrlPr>
                        </m:sSupPr>
                        <m:e>
                          <m:r>
                            <a:rPr lang="en-US" sz="2200" b="0" i="1">
                              <a:solidFill>
                                <a:schemeClr val="tx1"/>
                              </a:solidFill>
                              <a:latin typeface="Cambria Math" charset="0"/>
                              <a:ea typeface="Cambria Math" charset="0"/>
                              <a:cs typeface="Cambria Math" charset="0"/>
                            </a:rPr>
                            <m:t>2</m:t>
                          </m:r>
                        </m:e>
                        <m:sup>
                          <m:r>
                            <a:rPr lang="en-US" sz="2200" b="0" i="1">
                              <a:solidFill>
                                <a:schemeClr val="tx1"/>
                              </a:solidFill>
                              <a:latin typeface="Cambria Math" charset="0"/>
                              <a:ea typeface="Cambria Math" charset="0"/>
                              <a:cs typeface="Cambria Math" charset="0"/>
                            </a:rPr>
                            <m:t>0</m:t>
                          </m:r>
                        </m:sup>
                      </m:sSup>
                      <m:r>
                        <a:rPr lang="en-US" sz="2200" b="0" i="1" smtClean="0">
                          <a:solidFill>
                            <a:schemeClr val="tx1"/>
                          </a:solidFill>
                          <a:latin typeface="Cambria Math" charset="0"/>
                          <a:ea typeface="Cambria Math" charset="0"/>
                          <a:cs typeface="Cambria Math" charset="0"/>
                        </a:rPr>
                        <m:t>=</m:t>
                      </m:r>
                      <m:r>
                        <a:rPr lang="en-US" sz="2200" b="1" i="1" smtClean="0">
                          <a:solidFill>
                            <a:srgbClr val="FF0000"/>
                          </a:solidFill>
                          <a:latin typeface="Cambria Math" charset="0"/>
                        </a:rPr>
                        <m:t>𝟎</m:t>
                      </m:r>
                      <m:r>
                        <a:rPr lang="en-US" sz="2200" b="1" i="1" smtClean="0">
                          <a:solidFill>
                            <a:srgbClr val="FF0000"/>
                          </a:solidFill>
                          <a:latin typeface="Cambria Math" charset="0"/>
                        </a:rPr>
                        <m:t>.</m:t>
                      </m:r>
                      <m:r>
                        <a:rPr lang="en-US" sz="2200" b="1" i="1" smtClean="0">
                          <a:solidFill>
                            <a:srgbClr val="FF0000"/>
                          </a:solidFill>
                          <a:latin typeface="Cambria Math" charset="0"/>
                        </a:rPr>
                        <m:t>𝟐𝟓</m:t>
                      </m:r>
                    </m:oMath>
                  </m:oMathPara>
                </a14:m>
                <a:endParaRPr lang="en-US" sz="2200" b="1" dirty="0">
                  <a:solidFill>
                    <a:srgbClr val="FF0000"/>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2442883" y="5715000"/>
                <a:ext cx="3372846" cy="430887"/>
              </a:xfrm>
              <a:prstGeom prst="rect">
                <a:avLst/>
              </a:prstGeom>
              <a:blipFill rotWithShape="0">
                <a:blip r:embed="rId9"/>
                <a:stretch>
                  <a:fillRect t="-105714" b="-127143"/>
                </a:stretch>
              </a:blipFill>
            </p:spPr>
            <p:txBody>
              <a:bodyPr/>
              <a:lstStyle/>
              <a:p>
                <a:r>
                  <a:rPr lang="en-US">
                    <a:noFill/>
                  </a:rPr>
                  <a:t> </a:t>
                </a:r>
              </a:p>
            </p:txBody>
          </p:sp>
        </mc:Fallback>
      </mc:AlternateContent>
    </p:spTree>
    <p:extLst>
      <p:ext uri="{BB962C8B-B14F-4D97-AF65-F5344CB8AC3E}">
        <p14:creationId xmlns:p14="http://schemas.microsoft.com/office/powerpoint/2010/main" val="1080760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numbers: how floating point numbers are stored?</a:t>
            </a:r>
          </a:p>
        </p:txBody>
      </p:sp>
    </p:spTree>
    <p:extLst>
      <p:ext uri="{BB962C8B-B14F-4D97-AF65-F5344CB8AC3E}">
        <p14:creationId xmlns:p14="http://schemas.microsoft.com/office/powerpoint/2010/main" val="178304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(Unsigned) Fixed-point representation</a:t>
            </a:r>
          </a:p>
        </p:txBody>
      </p:sp>
      <p:sp>
        <p:nvSpPr>
          <p:cNvPr id="10" name="Rectangle 9"/>
          <p:cNvSpPr/>
          <p:nvPr/>
        </p:nvSpPr>
        <p:spPr>
          <a:xfrm>
            <a:off x="381000" y="1307031"/>
            <a:ext cx="8323333" cy="1938992"/>
          </a:xfrm>
          <a:prstGeom prst="rect">
            <a:avLst/>
          </a:prstGeom>
        </p:spPr>
        <p:txBody>
          <a:bodyPr wrap="square">
            <a:spAutoFit/>
          </a:bodyPr>
          <a:lstStyle/>
          <a:p>
            <a:r>
              <a:rPr lang="en-US" sz="2400" dirty="0"/>
              <a:t>The numbers are stored with a fixed number of bits for the integer part and a fixed number of bits for the fractional part.</a:t>
            </a:r>
          </a:p>
          <a:p>
            <a:endParaRPr lang="en-US" sz="2400" dirty="0"/>
          </a:p>
          <a:p>
            <a:r>
              <a:rPr lang="en-US" sz="2400" dirty="0"/>
              <a:t>Suppose we have 8 bits to store a real number, where 5 bits store the integer part and 3 bits store the fractional part:</a:t>
            </a:r>
          </a:p>
        </p:txBody>
      </p:sp>
      <p:grpSp>
        <p:nvGrpSpPr>
          <p:cNvPr id="5" name="Group 4"/>
          <p:cNvGrpSpPr/>
          <p:nvPr/>
        </p:nvGrpSpPr>
        <p:grpSpPr>
          <a:xfrm>
            <a:off x="228600" y="3733800"/>
            <a:ext cx="5486399" cy="1121060"/>
            <a:chOff x="-228600" y="3657600"/>
            <a:chExt cx="5486399" cy="1121060"/>
          </a:xfrm>
        </p:grpSpPr>
        <mc:AlternateContent xmlns:mc="http://schemas.openxmlformats.org/markup-compatibility/2006" xmlns:a14="http://schemas.microsoft.com/office/drawing/2010/main">
          <mc:Choice Requires="a14">
            <p:sp>
              <p:nvSpPr>
                <p:cNvPr id="21" name="TextBox 20"/>
                <p:cNvSpPr txBox="1"/>
                <p:nvPr/>
              </p:nvSpPr>
              <p:spPr>
                <a:xfrm>
                  <a:off x="2287143" y="440932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0</m:t>
                            </m:r>
                          </m:sup>
                        </m:sSup>
                      </m:oMath>
                    </m:oMathPara>
                  </a14:m>
                  <a:endParaRPr lang="en-US" sz="2400" dirty="0">
                    <a:solidFill>
                      <a:srgbClr val="007434"/>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287143" y="4409328"/>
                  <a:ext cx="382292" cy="369332"/>
                </a:xfrm>
                <a:prstGeom prst="rect">
                  <a:avLst/>
                </a:prstGeom>
                <a:blipFill rotWithShape="0">
                  <a:blip r:embed="rId2"/>
                  <a:stretch>
                    <a:fillRect l="-17460" t="-6667" r="-793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29943" y="440932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1</m:t>
                            </m:r>
                          </m:sup>
                        </m:sSup>
                      </m:oMath>
                    </m:oMathPara>
                  </a14:m>
                  <a:endParaRPr lang="en-US" sz="2400" dirty="0">
                    <a:solidFill>
                      <a:srgbClr val="007434"/>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29943" y="4409328"/>
                  <a:ext cx="382292" cy="369332"/>
                </a:xfrm>
                <a:prstGeom prst="rect">
                  <a:avLst/>
                </a:prstGeom>
                <a:blipFill rotWithShape="0">
                  <a:blip r:embed="rId3"/>
                  <a:stretch>
                    <a:fillRect l="-17460" t="-5000" r="-4762"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1372743" y="4393518"/>
                  <a:ext cx="3822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2</m:t>
                            </m:r>
                          </m:sup>
                        </m:sSup>
                      </m:oMath>
                    </m:oMathPara>
                  </a14:m>
                  <a:endParaRPr lang="en-US" sz="2400" dirty="0">
                    <a:solidFill>
                      <a:srgbClr val="007434"/>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72743" y="4393518"/>
                  <a:ext cx="382292" cy="369332"/>
                </a:xfrm>
                <a:prstGeom prst="rect">
                  <a:avLst/>
                </a:prstGeom>
                <a:blipFill rotWithShape="0">
                  <a:blip r:embed="rId4"/>
                  <a:stretch>
                    <a:fillRect l="-17460" t="-4918" r="-6349"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915543" y="4393518"/>
                  <a:ext cx="382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3</m:t>
                            </m:r>
                          </m:sup>
                        </m:sSup>
                      </m:oMath>
                    </m:oMathPara>
                  </a14:m>
                  <a:endParaRPr lang="en-US" sz="2400" dirty="0">
                    <a:solidFill>
                      <a:srgbClr val="007434"/>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915543" y="4393518"/>
                  <a:ext cx="382291" cy="369332"/>
                </a:xfrm>
                <a:prstGeom prst="rect">
                  <a:avLst/>
                </a:prstGeom>
                <a:blipFill rotWithShape="0">
                  <a:blip r:embed="rId5"/>
                  <a:stretch>
                    <a:fillRect l="-17460" t="-4918" r="-793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34543" y="4406976"/>
                  <a:ext cx="382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434"/>
                                </a:solidFill>
                                <a:latin typeface="Cambria Math" panose="02040503050406030204" pitchFamily="18" charset="0"/>
                              </a:rPr>
                            </m:ctrlPr>
                          </m:sSupPr>
                          <m:e>
                            <m:r>
                              <a:rPr lang="en-US" sz="2400" b="0" i="1" smtClean="0">
                                <a:solidFill>
                                  <a:srgbClr val="007434"/>
                                </a:solidFill>
                                <a:latin typeface="Cambria Math" charset="0"/>
                              </a:rPr>
                              <m:t>2</m:t>
                            </m:r>
                          </m:e>
                          <m:sup>
                            <m:r>
                              <a:rPr lang="en-US" sz="2400" b="0" i="1" smtClean="0">
                                <a:solidFill>
                                  <a:srgbClr val="007434"/>
                                </a:solidFill>
                                <a:latin typeface="Cambria Math" charset="0"/>
                              </a:rPr>
                              <m:t>4</m:t>
                            </m:r>
                          </m:sup>
                        </m:sSup>
                      </m:oMath>
                    </m:oMathPara>
                  </a14:m>
                  <a:endParaRPr lang="en-US" sz="2400" dirty="0">
                    <a:solidFill>
                      <a:srgbClr val="007434"/>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34543" y="4406976"/>
                  <a:ext cx="382291" cy="369332"/>
                </a:xfrm>
                <a:prstGeom prst="rect">
                  <a:avLst/>
                </a:prstGeom>
                <a:blipFill rotWithShape="0">
                  <a:blip r:embed="rId6"/>
                  <a:stretch>
                    <a:fillRect l="-19355" t="-4918" r="-8065"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788238" y="4348814"/>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−3</m:t>
                            </m:r>
                          </m:sup>
                        </m:sSup>
                      </m:oMath>
                    </m:oMathPara>
                  </a14:m>
                  <a:endParaRPr lang="en-US" sz="2200" dirty="0">
                    <a:solidFill>
                      <a:srgbClr val="FF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788238" y="4348814"/>
                  <a:ext cx="499047" cy="338554"/>
                </a:xfrm>
                <a:prstGeom prst="rect">
                  <a:avLst/>
                </a:prstGeom>
                <a:blipFill rotWithShape="0">
                  <a:blip r:embed="rId7"/>
                  <a:stretch>
                    <a:fillRect l="-12195" t="-5455" r="-6098"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226296" y="4359734"/>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−2</m:t>
                            </m:r>
                          </m:sup>
                        </m:sSup>
                      </m:oMath>
                    </m:oMathPara>
                  </a14:m>
                  <a:endParaRPr lang="en-US" sz="2200" dirty="0">
                    <a:solidFill>
                      <a:srgbClr val="FF000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3226296" y="4359734"/>
                  <a:ext cx="499047" cy="338554"/>
                </a:xfrm>
                <a:prstGeom prst="rect">
                  <a:avLst/>
                </a:prstGeom>
                <a:blipFill rotWithShape="0">
                  <a:blip r:embed="rId8"/>
                  <a:stretch>
                    <a:fillRect l="-12195" t="-5455" r="-4878"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732330" y="4350097"/>
                  <a:ext cx="49904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200" i="1" smtClean="0">
                                <a:solidFill>
                                  <a:srgbClr val="FF0000"/>
                                </a:solidFill>
                                <a:latin typeface="Cambria Math" panose="02040503050406030204" pitchFamily="18" charset="0"/>
                              </a:rPr>
                            </m:ctrlPr>
                          </m:sSupPr>
                          <m:e>
                            <m:r>
                              <a:rPr lang="en-US" sz="2200" b="0" i="1" smtClean="0">
                                <a:solidFill>
                                  <a:srgbClr val="FF0000"/>
                                </a:solidFill>
                                <a:latin typeface="Cambria Math" charset="0"/>
                              </a:rPr>
                              <m:t>2</m:t>
                            </m:r>
                          </m:e>
                          <m:sup>
                            <m:r>
                              <a:rPr lang="en-US" sz="2200" b="0" i="1" smtClean="0">
                                <a:solidFill>
                                  <a:srgbClr val="FF0000"/>
                                </a:solidFill>
                                <a:latin typeface="Cambria Math" charset="0"/>
                              </a:rPr>
                              <m:t>−1</m:t>
                            </m:r>
                          </m:sup>
                        </m:sSup>
                      </m:oMath>
                    </m:oMathPara>
                  </a14:m>
                  <a:endParaRPr lang="en-US" sz="2200" dirty="0">
                    <a:solidFill>
                      <a:srgbClr val="FF0000"/>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2732330" y="4350097"/>
                  <a:ext cx="499047" cy="338554"/>
                </a:xfrm>
                <a:prstGeom prst="rect">
                  <a:avLst/>
                </a:prstGeom>
                <a:blipFill rotWithShape="0">
                  <a:blip r:embed="rId9"/>
                  <a:stretch>
                    <a:fillRect l="-12195" t="-5357" r="-4878"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3657600"/>
                  <a:ext cx="5486399" cy="8617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000" i="1" smtClean="0">
                                <a:latin typeface="Cambria Math" panose="02040503050406030204" pitchFamily="18" charset="0"/>
                              </a:rPr>
                            </m:ctrlPr>
                          </m:sSubPr>
                          <m:e>
                            <m:d>
                              <m:dPr>
                                <m:ctrlPr>
                                  <a:rPr lang="mr-IN" sz="5000" i="1">
                                    <a:latin typeface="Cambria Math" panose="02040503050406030204" pitchFamily="18" charset="0"/>
                                  </a:rPr>
                                </m:ctrlPr>
                              </m:dPr>
                              <m:e>
                                <m:r>
                                  <m:rPr>
                                    <m:nor/>
                                  </m:rPr>
                                  <a:rPr lang="is-IS" sz="5000" dirty="0"/>
                                  <m:t>1</m:t>
                                </m:r>
                                <m:r>
                                  <m:rPr>
                                    <m:nor/>
                                  </m:rPr>
                                  <a:rPr lang="en-US" sz="5000" b="0" i="0" dirty="0" smtClean="0"/>
                                  <m:t> </m:t>
                                </m:r>
                                <m:r>
                                  <m:rPr>
                                    <m:nor/>
                                  </m:rPr>
                                  <a:rPr lang="is-IS" sz="5000" dirty="0"/>
                                  <m:t>0</m:t>
                                </m:r>
                                <m:r>
                                  <m:rPr>
                                    <m:nor/>
                                  </m:rPr>
                                  <a:rPr lang="en-US" sz="5000" b="0" i="0" dirty="0" smtClean="0"/>
                                  <m:t> </m:t>
                                </m:r>
                                <m:r>
                                  <m:rPr>
                                    <m:nor/>
                                  </m:rPr>
                                  <a:rPr lang="is-IS" sz="5000" dirty="0"/>
                                  <m:t>1</m:t>
                                </m:r>
                                <m:r>
                                  <m:rPr>
                                    <m:nor/>
                                  </m:rPr>
                                  <a:rPr lang="en-US" sz="5000" b="0" i="0" dirty="0" smtClean="0"/>
                                  <m:t> </m:t>
                                </m:r>
                                <m:r>
                                  <m:rPr>
                                    <m:nor/>
                                  </m:rPr>
                                  <a:rPr lang="is-IS" sz="5000" dirty="0"/>
                                  <m:t>1</m:t>
                                </m:r>
                                <m:r>
                                  <m:rPr>
                                    <m:nor/>
                                  </m:rPr>
                                  <a:rPr lang="en-US" sz="5000" b="0" i="0" dirty="0" smtClean="0"/>
                                  <m:t> </m:t>
                                </m:r>
                                <m:r>
                                  <m:rPr>
                                    <m:nor/>
                                  </m:rPr>
                                  <a:rPr lang="is-IS" sz="5000" dirty="0"/>
                                  <m:t>1.0</m:t>
                                </m:r>
                                <m:r>
                                  <m:rPr>
                                    <m:nor/>
                                  </m:rPr>
                                  <a:rPr lang="en-US" sz="5000" b="0" i="0" dirty="0" smtClean="0"/>
                                  <m:t>  </m:t>
                                </m:r>
                                <m:r>
                                  <m:rPr>
                                    <m:nor/>
                                  </m:rPr>
                                  <a:rPr lang="is-IS" sz="5000" dirty="0"/>
                                  <m:t>1</m:t>
                                </m:r>
                                <m:r>
                                  <m:rPr>
                                    <m:nor/>
                                  </m:rPr>
                                  <a:rPr lang="en-US" sz="5000" b="0" i="0" dirty="0" smtClean="0"/>
                                  <m:t>  1</m:t>
                                </m:r>
                              </m:e>
                            </m:d>
                          </m:e>
                          <m:sub>
                            <m:r>
                              <a:rPr lang="en-US" sz="5000" i="1">
                                <a:latin typeface="Cambria Math" charset="0"/>
                              </a:rPr>
                              <m:t>2</m:t>
                            </m:r>
                          </m:sub>
                        </m:sSub>
                      </m:oMath>
                    </m:oMathPara>
                  </a14:m>
                  <a:endParaRPr lang="en-US" sz="5000" dirty="0"/>
                </a:p>
              </p:txBody>
            </p:sp>
          </mc:Choice>
          <mc:Fallback xmlns="">
            <p:sp>
              <p:nvSpPr>
                <p:cNvPr id="3" name="Rectangle 2"/>
                <p:cNvSpPr>
                  <a:spLocks noRot="1" noChangeAspect="1" noMove="1" noResize="1" noEditPoints="1" noAdjustHandles="1" noChangeArrowheads="1" noChangeShapeType="1" noTextEdit="1"/>
                </p:cNvSpPr>
                <p:nvPr/>
              </p:nvSpPr>
              <p:spPr>
                <a:xfrm>
                  <a:off x="-228600" y="3657600"/>
                  <a:ext cx="5486399" cy="861774"/>
                </a:xfrm>
                <a:prstGeom prst="rect">
                  <a:avLst/>
                </a:prstGeom>
                <a:blipFill rotWithShape="0">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381000" y="5454782"/>
                <a:ext cx="7086600" cy="1200329"/>
              </a:xfrm>
              <a:prstGeom prst="rect">
                <a:avLst/>
              </a:prstGeom>
            </p:spPr>
            <p:txBody>
              <a:bodyPr wrap="square">
                <a:spAutoFit/>
              </a:bodyPr>
              <a:lstStyle/>
              <a:p>
                <a:r>
                  <a:rPr lang="en-US" sz="2400" b="1" u="sng" dirty="0"/>
                  <a:t>Smallest number: </a:t>
                </a:r>
                <a14:m>
                  <m:oMath xmlns:m="http://schemas.openxmlformats.org/officeDocument/2006/math">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m:rPr>
                                <m:nor/>
                              </m:rPr>
                              <a:rPr lang="en-US" sz="2400" b="0" i="0" smtClean="0">
                                <a:latin typeface="Cambria Math" charset="0"/>
                              </a:rPr>
                              <m:t>00000.</m:t>
                            </m:r>
                            <m:r>
                              <a:rPr lang="en-US" sz="2400" b="0" i="1" dirty="0" smtClean="0">
                                <a:latin typeface="Cambria Math" charset="0"/>
                              </a:rPr>
                              <m:t>001</m:t>
                            </m:r>
                          </m:e>
                        </m:d>
                      </m:e>
                      <m:sub>
                        <m:r>
                          <a:rPr lang="en-US" sz="2400" i="1">
                            <a:latin typeface="Cambria Math" charset="0"/>
                          </a:rPr>
                          <m:t>2</m:t>
                        </m:r>
                      </m:sub>
                    </m:sSub>
                    <m:r>
                      <a:rPr lang="en-US" sz="2400" b="0" i="0" smtClean="0">
                        <a:latin typeface="Cambria Math" charset="0"/>
                      </a:rPr>
                      <m:t>=0.125</m:t>
                    </m:r>
                  </m:oMath>
                </a14:m>
                <a:endParaRPr lang="en-US" sz="2400" dirty="0"/>
              </a:p>
              <a:p>
                <a:r>
                  <a:rPr lang="en-US" sz="2400" dirty="0"/>
                  <a:t>  </a:t>
                </a:r>
              </a:p>
              <a:p>
                <a:r>
                  <a:rPr lang="en-US" sz="2400" b="1" u="sng" dirty="0"/>
                  <a:t>Largest number:</a:t>
                </a:r>
                <a:r>
                  <a:rPr lang="en-US" sz="2400" dirty="0"/>
                  <a:t> </a:t>
                </a:r>
                <a14:m>
                  <m:oMath xmlns:m="http://schemas.openxmlformats.org/officeDocument/2006/math">
                    <m:sSub>
                      <m:sSubPr>
                        <m:ctrlPr>
                          <a:rPr lang="en-US" sz="2400" i="1">
                            <a:latin typeface="Cambria Math" panose="02040503050406030204" pitchFamily="18" charset="0"/>
                          </a:rPr>
                        </m:ctrlPr>
                      </m:sSubPr>
                      <m:e>
                        <m:d>
                          <m:dPr>
                            <m:ctrlPr>
                              <a:rPr lang="mr-IN" sz="2400" i="1">
                                <a:latin typeface="Cambria Math" panose="02040503050406030204" pitchFamily="18" charset="0"/>
                              </a:rPr>
                            </m:ctrlPr>
                          </m:dPr>
                          <m:e>
                            <m:r>
                              <m:rPr>
                                <m:nor/>
                              </m:rPr>
                              <a:rPr lang="en-US" sz="2400" b="0" i="0" smtClean="0">
                                <a:latin typeface="Cambria Math" charset="0"/>
                              </a:rPr>
                              <m:t>11111</m:t>
                            </m:r>
                            <m:r>
                              <m:rPr>
                                <m:nor/>
                              </m:rPr>
                              <a:rPr lang="en-US" sz="2400">
                                <a:latin typeface="Cambria Math" charset="0"/>
                              </a:rPr>
                              <m:t>.</m:t>
                            </m:r>
                            <m:r>
                              <m:rPr>
                                <m:nor/>
                              </m:rPr>
                              <a:rPr lang="en-US" sz="2400" b="0" i="0" smtClean="0">
                                <a:latin typeface="Cambria Math" charset="0"/>
                              </a:rPr>
                              <m:t>1</m:t>
                            </m:r>
                            <m:r>
                              <a:rPr lang="en-US" sz="2400" b="0" i="1" smtClean="0">
                                <a:latin typeface="Cambria Math" charset="0"/>
                              </a:rPr>
                              <m:t>1</m:t>
                            </m:r>
                            <m:r>
                              <a:rPr lang="en-US" sz="2400" i="1" dirty="0">
                                <a:latin typeface="Cambria Math" charset="0"/>
                              </a:rPr>
                              <m:t>1</m:t>
                            </m:r>
                          </m:e>
                        </m:d>
                      </m:e>
                      <m:sub>
                        <m:r>
                          <a:rPr lang="en-US" sz="2400" i="1">
                            <a:latin typeface="Cambria Math" charset="0"/>
                          </a:rPr>
                          <m:t>2</m:t>
                        </m:r>
                      </m:sub>
                    </m:sSub>
                    <m:r>
                      <a:rPr lang="en-US" sz="2400" b="0" i="0" smtClean="0">
                        <a:latin typeface="Cambria Math" charset="0"/>
                      </a:rPr>
                      <m:t>=31.875</m:t>
                    </m:r>
                  </m:oMath>
                </a14:m>
                <a:endParaRPr lang="en-US" sz="2400" b="1" u="sng" dirty="0"/>
              </a:p>
            </p:txBody>
          </p:sp>
        </mc:Choice>
        <mc:Fallback xmlns="">
          <p:sp>
            <p:nvSpPr>
              <p:cNvPr id="2" name="Rectangle 1"/>
              <p:cNvSpPr>
                <a:spLocks noRot="1" noChangeAspect="1" noMove="1" noResize="1" noEditPoints="1" noAdjustHandles="1" noChangeArrowheads="1" noChangeShapeType="1" noTextEdit="1"/>
              </p:cNvSpPr>
              <p:nvPr/>
            </p:nvSpPr>
            <p:spPr>
              <a:xfrm>
                <a:off x="381000" y="5454782"/>
                <a:ext cx="7086600" cy="1200329"/>
              </a:xfrm>
              <a:prstGeom prst="rect">
                <a:avLst/>
              </a:prstGeom>
              <a:blipFill rotWithShape="0">
                <a:blip r:embed="rId11"/>
                <a:stretch>
                  <a:fillRect l="-1377" t="-3553" b="-11168"/>
                </a:stretch>
              </a:blipFill>
            </p:spPr>
            <p:txBody>
              <a:bodyPr/>
              <a:lstStyle/>
              <a:p>
                <a:r>
                  <a:rPr lang="en-US">
                    <a:noFill/>
                  </a:rPr>
                  <a:t> </a:t>
                </a:r>
              </a:p>
            </p:txBody>
          </p:sp>
        </mc:Fallback>
      </mc:AlternateContent>
    </p:spTree>
    <p:extLst>
      <p:ext uri="{BB962C8B-B14F-4D97-AF65-F5344CB8AC3E}">
        <p14:creationId xmlns:p14="http://schemas.microsoft.com/office/powerpoint/2010/main" val="3865481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982" y="-21326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 representation</a:t>
            </a:r>
          </a:p>
        </p:txBody>
      </p:sp>
      <mc:AlternateContent xmlns:mc="http://schemas.openxmlformats.org/markup-compatibility/2006" xmlns:a14="http://schemas.microsoft.com/office/drawing/2010/main">
        <mc:Choice Requires="a14">
          <p:sp>
            <p:nvSpPr>
              <p:cNvPr id="2" name="Rectangle 1"/>
              <p:cNvSpPr/>
              <p:nvPr/>
            </p:nvSpPr>
            <p:spPr>
              <a:xfrm>
                <a:off x="228600" y="1028700"/>
                <a:ext cx="8686800" cy="1969770"/>
              </a:xfrm>
              <a:prstGeom prst="rect">
                <a:avLst/>
              </a:prstGeom>
            </p:spPr>
            <p:txBody>
              <a:bodyPr wrap="square">
                <a:spAutoFit/>
              </a:bodyPr>
              <a:lstStyle/>
              <a:p>
                <a:r>
                  <a:rPr lang="en-US" sz="3000" dirty="0"/>
                  <a:t>What do we need to store when representing floating point numbers in a computer?</a:t>
                </a:r>
              </a:p>
              <a:p>
                <a:pPr/>
                <a14:m>
                  <m:oMathPara xmlns:m="http://schemas.openxmlformats.org/officeDocument/2006/math">
                    <m:oMathParaPr>
                      <m:jc m:val="centerGroup"/>
                    </m:oMathParaPr>
                    <m:oMath xmlns:m="http://schemas.openxmlformats.org/officeDocument/2006/math">
                      <m:r>
                        <a:rPr lang="en-US" sz="3200" i="1">
                          <a:latin typeface="Cambria Math" charset="0"/>
                          <a:ea typeface="Cambria Math" charset="0"/>
                          <a:cs typeface="Cambria Math" charset="0"/>
                        </a:rPr>
                        <m:t>𝑥</m:t>
                      </m:r>
                      <m:r>
                        <a:rPr lang="en-US" sz="3200" i="1">
                          <a:latin typeface="Cambria Math" charset="0"/>
                          <a:ea typeface="Cambria Math" charset="0"/>
                          <a:cs typeface="Cambria Math" charset="0"/>
                        </a:rPr>
                        <m:t> =</m:t>
                      </m:r>
                      <m:r>
                        <a:rPr lang="en-US" sz="3200" b="1" i="1" smtClean="0">
                          <a:solidFill>
                            <a:srgbClr val="FF0000"/>
                          </a:solidFill>
                          <a:latin typeface="Cambria Math" charset="0"/>
                          <a:ea typeface="Cambria Math" charset="0"/>
                          <a:cs typeface="Cambria Math" charset="0"/>
                        </a:rPr>
                        <m:t>±</m:t>
                      </m:r>
                      <m:r>
                        <a:rPr lang="en-US" sz="3200" i="1">
                          <a:latin typeface="Cambria Math" charset="0"/>
                          <a:ea typeface="Cambria Math" charset="0"/>
                          <a:cs typeface="Cambria Math" charset="0"/>
                        </a:rPr>
                        <m:t> 1.</m:t>
                      </m:r>
                      <m:r>
                        <a:rPr lang="en-US" sz="3200" b="1" i="1" smtClean="0">
                          <a:solidFill>
                            <a:srgbClr val="FF0000"/>
                          </a:solidFill>
                          <a:latin typeface="Cambria Math" charset="0"/>
                        </a:rPr>
                        <m:t>𝒇</m:t>
                      </m:r>
                      <m:r>
                        <a:rPr lang="en-US" sz="3200" i="1">
                          <a:latin typeface="Cambria Math" charset="0"/>
                        </a:rPr>
                        <m:t> ×</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  2</m:t>
                          </m:r>
                        </m:e>
                        <m:sup>
                          <m:r>
                            <a:rPr lang="en-US" sz="3200" b="1" i="1" smtClean="0">
                              <a:solidFill>
                                <a:srgbClr val="FF0000"/>
                              </a:solidFill>
                              <a:latin typeface="Cambria Math" charset="0"/>
                              <a:ea typeface="Cambria Math" charset="0"/>
                              <a:cs typeface="Cambria Math" charset="0"/>
                            </a:rPr>
                            <m:t>𝒎</m:t>
                          </m:r>
                        </m:sup>
                      </m:sSup>
                    </m:oMath>
                  </m:oMathPara>
                </a14:m>
                <a:endParaRPr lang="en-US" sz="3000" dirty="0"/>
              </a:p>
              <a:p>
                <a:endParaRPr lang="en-US" sz="3000" dirty="0"/>
              </a:p>
            </p:txBody>
          </p:sp>
        </mc:Choice>
        <mc:Fallback xmlns="">
          <p:sp>
            <p:nvSpPr>
              <p:cNvPr id="2" name="Rectangle 1"/>
              <p:cNvSpPr>
                <a:spLocks noRot="1" noChangeAspect="1" noMove="1" noResize="1" noEditPoints="1" noAdjustHandles="1" noChangeArrowheads="1" noChangeShapeType="1" noTextEdit="1"/>
              </p:cNvSpPr>
              <p:nvPr/>
            </p:nvSpPr>
            <p:spPr>
              <a:xfrm>
                <a:off x="228600" y="1028700"/>
                <a:ext cx="8686800" cy="1969770"/>
              </a:xfrm>
              <a:prstGeom prst="rect">
                <a:avLst/>
              </a:prstGeom>
              <a:blipFill rotWithShape="0">
                <a:blip r:embed="rId2"/>
                <a:stretch>
                  <a:fillRect l="-1684" t="-3715"/>
                </a:stretch>
              </a:blipFill>
            </p:spPr>
            <p:txBody>
              <a:bodyPr/>
              <a:lstStyle/>
              <a:p>
                <a:r>
                  <a:rPr lang="en-US">
                    <a:noFill/>
                  </a:rPr>
                  <a:t> </a:t>
                </a:r>
              </a:p>
            </p:txBody>
          </p:sp>
        </mc:Fallback>
      </mc:AlternateContent>
      <p:grpSp>
        <p:nvGrpSpPr>
          <p:cNvPr id="5" name="Group 4"/>
          <p:cNvGrpSpPr/>
          <p:nvPr/>
        </p:nvGrpSpPr>
        <p:grpSpPr>
          <a:xfrm>
            <a:off x="1599614" y="2806276"/>
            <a:ext cx="6934200" cy="685800"/>
            <a:chOff x="1447800" y="1874282"/>
            <a:chExt cx="6934200" cy="685800"/>
          </a:xfrm>
        </p:grpSpPr>
        <p:sp>
          <p:nvSpPr>
            <p:cNvPr id="6" name="Rectangle 5"/>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133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Rectangle 8"/>
              <p:cNvSpPr/>
              <p:nvPr/>
            </p:nvSpPr>
            <p:spPr>
              <a:xfrm>
                <a:off x="467139" y="2843691"/>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467139" y="2843691"/>
                <a:ext cx="1020985" cy="6463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663431" y="2872177"/>
                <a:ext cx="55816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1" i="1">
                          <a:solidFill>
                            <a:srgbClr val="FF0000"/>
                          </a:solidFill>
                          <a:latin typeface="Cambria Math" charset="0"/>
                          <a:ea typeface="Cambria Math" charset="0"/>
                          <a:cs typeface="Cambria Math" charset="0"/>
                        </a:rPr>
                        <m:t>±</m:t>
                      </m:r>
                    </m:oMath>
                  </m:oMathPara>
                </a14:m>
                <a:endParaRPr lang="en-US" sz="3000" dirty="0"/>
              </a:p>
            </p:txBody>
          </p:sp>
        </mc:Choice>
        <mc:Fallback xmlns="">
          <p:sp>
            <p:nvSpPr>
              <p:cNvPr id="10" name="Rectangle 9"/>
              <p:cNvSpPr>
                <a:spLocks noRot="1" noChangeAspect="1" noMove="1" noResize="1" noEditPoints="1" noAdjustHandles="1" noChangeArrowheads="1" noChangeShapeType="1" noTextEdit="1"/>
              </p:cNvSpPr>
              <p:nvPr/>
            </p:nvSpPr>
            <p:spPr>
              <a:xfrm>
                <a:off x="1663431" y="2872177"/>
                <a:ext cx="558166" cy="55399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907397" y="2826010"/>
                <a:ext cx="68307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a:solidFill>
                            <a:srgbClr val="FF0000"/>
                          </a:solidFill>
                          <a:latin typeface="Cambria Math" charset="0"/>
                          <a:ea typeface="Cambria Math" charset="0"/>
                          <a:cs typeface="Cambria Math" charset="0"/>
                        </a:rPr>
                        <m:t>𝑚</m:t>
                      </m:r>
                    </m:oMath>
                  </m:oMathPara>
                </a14:m>
                <a:endParaRPr lang="en-US" sz="3600" dirty="0"/>
              </a:p>
            </p:txBody>
          </p:sp>
        </mc:Choice>
        <mc:Fallback xmlns="">
          <p:sp>
            <p:nvSpPr>
              <p:cNvPr id="11" name="Rectangle 10"/>
              <p:cNvSpPr>
                <a:spLocks noRot="1" noChangeAspect="1" noMove="1" noResize="1" noEditPoints="1" noAdjustHandles="1" noChangeArrowheads="1" noChangeShapeType="1" noTextEdit="1"/>
              </p:cNvSpPr>
              <p:nvPr/>
            </p:nvSpPr>
            <p:spPr>
              <a:xfrm>
                <a:off x="2907397" y="2826010"/>
                <a:ext cx="683071" cy="64633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171614" y="2830991"/>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𝑓</m:t>
                      </m:r>
                    </m:oMath>
                  </m:oMathPara>
                </a14:m>
                <a:endParaRPr lang="en-US" sz="3600" dirty="0"/>
              </a:p>
            </p:txBody>
          </p:sp>
        </mc:Choice>
        <mc:Fallback xmlns="">
          <p:sp>
            <p:nvSpPr>
              <p:cNvPr id="12" name="Rectangle 11"/>
              <p:cNvSpPr>
                <a:spLocks noRot="1" noChangeAspect="1" noMove="1" noResize="1" noEditPoints="1" noAdjustHandles="1" noChangeArrowheads="1" noChangeShapeType="1" noTextEdit="1"/>
              </p:cNvSpPr>
              <p:nvPr/>
            </p:nvSpPr>
            <p:spPr>
              <a:xfrm>
                <a:off x="6171614" y="2830991"/>
                <a:ext cx="555665" cy="646331"/>
              </a:xfrm>
              <a:prstGeom prst="rect">
                <a:avLst/>
              </a:prstGeom>
              <a:blipFill rotWithShape="0">
                <a:blip r:embed="rId6"/>
                <a:stretch>
                  <a:fillRect/>
                </a:stretch>
              </a:blipFill>
            </p:spPr>
            <p:txBody>
              <a:bodyPr/>
              <a:lstStyle/>
              <a:p>
                <a:r>
                  <a:rPr lang="en-US">
                    <a:noFill/>
                  </a:rPr>
                  <a:t> </a:t>
                </a:r>
              </a:p>
            </p:txBody>
          </p:sp>
        </mc:Fallback>
      </mc:AlternateContent>
      <p:sp>
        <p:nvSpPr>
          <p:cNvPr id="13" name="Right Brace 12"/>
          <p:cNvSpPr/>
          <p:nvPr/>
        </p:nvSpPr>
        <p:spPr>
          <a:xfrm rot="5400000">
            <a:off x="3269257" y="2717545"/>
            <a:ext cx="294502" cy="2209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5400000">
            <a:off x="6407386" y="1843270"/>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1802665" y="3486948"/>
            <a:ext cx="279698" cy="685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1715858" y="3969697"/>
            <a:ext cx="511679" cy="369332"/>
          </a:xfrm>
          <a:prstGeom prst="rect">
            <a:avLst/>
          </a:prstGeom>
        </p:spPr>
        <p:txBody>
          <a:bodyPr wrap="none">
            <a:spAutoFit/>
          </a:bodyPr>
          <a:lstStyle/>
          <a:p>
            <a:r>
              <a:rPr lang="en-US"/>
              <a:t>sign</a:t>
            </a:r>
          </a:p>
        </p:txBody>
      </p:sp>
      <p:sp>
        <p:nvSpPr>
          <p:cNvPr id="17" name="Rectangle 16"/>
          <p:cNvSpPr/>
          <p:nvPr/>
        </p:nvSpPr>
        <p:spPr>
          <a:xfrm>
            <a:off x="2944948" y="3969697"/>
            <a:ext cx="966931" cy="369332"/>
          </a:xfrm>
          <a:prstGeom prst="rect">
            <a:avLst/>
          </a:prstGeom>
        </p:spPr>
        <p:txBody>
          <a:bodyPr wrap="none">
            <a:spAutoFit/>
          </a:bodyPr>
          <a:lstStyle/>
          <a:p>
            <a:r>
              <a:rPr lang="en-US"/>
              <a:t>exponent</a:t>
            </a:r>
          </a:p>
        </p:txBody>
      </p:sp>
      <p:sp>
        <p:nvSpPr>
          <p:cNvPr id="18" name="Rectangle 17"/>
          <p:cNvSpPr/>
          <p:nvPr/>
        </p:nvSpPr>
        <p:spPr>
          <a:xfrm>
            <a:off x="6021858" y="3969697"/>
            <a:ext cx="1061509" cy="369332"/>
          </a:xfrm>
          <a:prstGeom prst="rect">
            <a:avLst/>
          </a:prstGeom>
        </p:spPr>
        <p:txBody>
          <a:bodyPr wrap="none">
            <a:spAutoFit/>
          </a:bodyPr>
          <a:lstStyle/>
          <a:p>
            <a:r>
              <a:rPr lang="en-US"/>
              <a:t>significand</a:t>
            </a:r>
            <a:endParaRPr lang="en-US" dirty="0"/>
          </a:p>
        </p:txBody>
      </p:sp>
      <p:sp>
        <p:nvSpPr>
          <p:cNvPr id="19" name="Rectangle 18"/>
          <p:cNvSpPr/>
          <p:nvPr/>
        </p:nvSpPr>
        <p:spPr>
          <a:xfrm>
            <a:off x="373770" y="4495800"/>
            <a:ext cx="8295275" cy="3046988"/>
          </a:xfrm>
          <a:prstGeom prst="rect">
            <a:avLst/>
          </a:prstGeom>
        </p:spPr>
        <p:txBody>
          <a:bodyPr wrap="square">
            <a:spAutoFit/>
          </a:bodyPr>
          <a:lstStyle/>
          <a:p>
            <a:r>
              <a:rPr lang="en-US" sz="2400" dirty="0"/>
              <a:t>Initially, different floating-point representations were  used in computers, generating inconsistent program behavior across different machines.</a:t>
            </a:r>
          </a:p>
          <a:p>
            <a:endParaRPr lang="en-US" sz="2400" dirty="0"/>
          </a:p>
          <a:p>
            <a:r>
              <a:rPr lang="en-US" sz="2400" dirty="0"/>
              <a:t>Around 1980s, computer manufacturers started adopting a standard representation for floating-point number: IEEE (Institute of Electrical and Electronics Engineers) 754 Standard.</a:t>
            </a:r>
          </a:p>
          <a:p>
            <a:br>
              <a:rPr lang="en-US" sz="2400" dirty="0"/>
            </a:br>
            <a:endParaRPr lang="en-US" sz="2400" dirty="0"/>
          </a:p>
        </p:txBody>
      </p:sp>
    </p:spTree>
    <p:extLst>
      <p:ext uri="{BB962C8B-B14F-4D97-AF65-F5344CB8AC3E}">
        <p14:creationId xmlns:p14="http://schemas.microsoft.com/office/powerpoint/2010/main" val="908835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982" y="-21326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 representation</a:t>
            </a:r>
          </a:p>
        </p:txBody>
      </p:sp>
      <mc:AlternateContent xmlns:mc="http://schemas.openxmlformats.org/markup-compatibility/2006" xmlns:a14="http://schemas.microsoft.com/office/drawing/2010/main">
        <mc:Choice Requires="a14">
          <p:sp>
            <p:nvSpPr>
              <p:cNvPr id="2" name="Rectangle 1"/>
              <p:cNvSpPr/>
              <p:nvPr/>
            </p:nvSpPr>
            <p:spPr>
              <a:xfrm>
                <a:off x="228600" y="1028700"/>
                <a:ext cx="8686800" cy="2431435"/>
              </a:xfrm>
              <a:prstGeom prst="rect">
                <a:avLst/>
              </a:prstGeom>
            </p:spPr>
            <p:txBody>
              <a:bodyPr wrap="square">
                <a:spAutoFit/>
              </a:bodyPr>
              <a:lstStyle/>
              <a:p>
                <a:r>
                  <a:rPr lang="en-US" sz="3000" b="1" dirty="0"/>
                  <a:t>Numerical form:</a:t>
                </a:r>
              </a:p>
              <a:p>
                <a:endParaRPr lang="en-US" sz="3000" dirty="0"/>
              </a:p>
              <a:p>
                <a:pPr/>
                <a14:m>
                  <m:oMathPara xmlns:m="http://schemas.openxmlformats.org/officeDocument/2006/math">
                    <m:oMathParaPr>
                      <m:jc m:val="centerGroup"/>
                    </m:oMathParaPr>
                    <m:oMath xmlns:m="http://schemas.openxmlformats.org/officeDocument/2006/math">
                      <m:r>
                        <a:rPr lang="en-US" sz="3200" i="1">
                          <a:latin typeface="Cambria Math" charset="0"/>
                          <a:ea typeface="Cambria Math" charset="0"/>
                          <a:cs typeface="Cambria Math" charset="0"/>
                        </a:rPr>
                        <m:t>𝑥</m:t>
                      </m:r>
                      <m:r>
                        <a:rPr lang="en-US" sz="3200" i="1">
                          <a:latin typeface="Cambria Math" charset="0"/>
                          <a:ea typeface="Cambria Math" charset="0"/>
                          <a:cs typeface="Cambria Math" charset="0"/>
                        </a:rPr>
                        <m:t> =</m:t>
                      </m:r>
                      <m:r>
                        <a:rPr lang="en-US" sz="3200" b="1" i="1" smtClean="0">
                          <a:solidFill>
                            <a:srgbClr val="FF0000"/>
                          </a:solidFill>
                          <a:latin typeface="Cambria Math" charset="0"/>
                          <a:ea typeface="Cambria Math" charset="0"/>
                          <a:cs typeface="Cambria Math" charset="0"/>
                        </a:rPr>
                        <m:t>±</m:t>
                      </m:r>
                      <m:r>
                        <a:rPr lang="en-US" sz="3200" i="1">
                          <a:latin typeface="Cambria Math" charset="0"/>
                          <a:ea typeface="Cambria Math" charset="0"/>
                          <a:cs typeface="Cambria Math" charset="0"/>
                        </a:rPr>
                        <m:t> 1.</m:t>
                      </m:r>
                      <m:r>
                        <a:rPr lang="en-US" sz="3200" b="1" i="1" smtClean="0">
                          <a:solidFill>
                            <a:srgbClr val="FF0000"/>
                          </a:solidFill>
                          <a:latin typeface="Cambria Math" charset="0"/>
                        </a:rPr>
                        <m:t>𝒇</m:t>
                      </m:r>
                      <m:r>
                        <a:rPr lang="en-US" sz="3200" i="1">
                          <a:latin typeface="Cambria Math" charset="0"/>
                        </a:rPr>
                        <m:t> ×</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  2</m:t>
                          </m:r>
                        </m:e>
                        <m:sup>
                          <m:r>
                            <a:rPr lang="en-US" sz="3200" b="1" i="1" smtClean="0">
                              <a:solidFill>
                                <a:srgbClr val="FF0000"/>
                              </a:solidFill>
                              <a:latin typeface="Cambria Math" charset="0"/>
                              <a:ea typeface="Cambria Math" charset="0"/>
                              <a:cs typeface="Cambria Math" charset="0"/>
                            </a:rPr>
                            <m:t>𝒎</m:t>
                          </m:r>
                        </m:sup>
                      </m:sSup>
                    </m:oMath>
                  </m:oMathPara>
                </a14:m>
                <a:endParaRPr lang="en-US" sz="3000" dirty="0"/>
              </a:p>
              <a:p>
                <a:endParaRPr lang="en-US" sz="3000" dirty="0"/>
              </a:p>
              <a:p>
                <a:r>
                  <a:rPr lang="en-US" sz="3000" b="1" dirty="0"/>
                  <a:t>Representation in memory:</a:t>
                </a:r>
              </a:p>
            </p:txBody>
          </p:sp>
        </mc:Choice>
        <mc:Fallback xmlns="">
          <p:sp>
            <p:nvSpPr>
              <p:cNvPr id="2" name="Rectangle 1"/>
              <p:cNvSpPr>
                <a:spLocks noRot="1" noChangeAspect="1" noMove="1" noResize="1" noEditPoints="1" noAdjustHandles="1" noChangeArrowheads="1" noChangeShapeType="1" noTextEdit="1"/>
              </p:cNvSpPr>
              <p:nvPr/>
            </p:nvSpPr>
            <p:spPr>
              <a:xfrm>
                <a:off x="228600" y="1028700"/>
                <a:ext cx="8686800" cy="2431435"/>
              </a:xfrm>
              <a:prstGeom prst="rect">
                <a:avLst/>
              </a:prstGeom>
              <a:blipFill>
                <a:blip r:embed="rId3"/>
                <a:stretch>
                  <a:fillRect l="-1460" t="-2604" b="-6250"/>
                </a:stretch>
              </a:blipFill>
            </p:spPr>
            <p:txBody>
              <a:bodyPr/>
              <a:lstStyle/>
              <a:p>
                <a:r>
                  <a:rPr lang="en-US">
                    <a:noFill/>
                  </a:rPr>
                  <a:t> </a:t>
                </a:r>
              </a:p>
            </p:txBody>
          </p:sp>
        </mc:Fallback>
      </mc:AlternateContent>
      <p:grpSp>
        <p:nvGrpSpPr>
          <p:cNvPr id="5" name="Group 4"/>
          <p:cNvGrpSpPr/>
          <p:nvPr/>
        </p:nvGrpSpPr>
        <p:grpSpPr>
          <a:xfrm>
            <a:off x="1399962" y="3886200"/>
            <a:ext cx="6934200" cy="685800"/>
            <a:chOff x="1447800" y="1874282"/>
            <a:chExt cx="6934200" cy="685800"/>
          </a:xfrm>
        </p:grpSpPr>
        <p:sp>
          <p:nvSpPr>
            <p:cNvPr id="6" name="Rectangle 5"/>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133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Rectangle 8"/>
              <p:cNvSpPr/>
              <p:nvPr/>
            </p:nvSpPr>
            <p:spPr>
              <a:xfrm>
                <a:off x="267487" y="3923615"/>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267487" y="3923615"/>
                <a:ext cx="1020985"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463779" y="3952101"/>
                <a:ext cx="463588"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FF0000"/>
                          </a:solidFill>
                          <a:latin typeface="Cambria Math" panose="02040503050406030204" pitchFamily="18" charset="0"/>
                          <a:ea typeface="Cambria Math" charset="0"/>
                          <a:cs typeface="Cambria Math" charset="0"/>
                        </a:rPr>
                        <m:t>𝒔</m:t>
                      </m:r>
                    </m:oMath>
                  </m:oMathPara>
                </a14:m>
                <a:endParaRPr lang="en-US" sz="3000" dirty="0"/>
              </a:p>
            </p:txBody>
          </p:sp>
        </mc:Choice>
        <mc:Fallback xmlns="">
          <p:sp>
            <p:nvSpPr>
              <p:cNvPr id="10" name="Rectangle 9"/>
              <p:cNvSpPr>
                <a:spLocks noRot="1" noChangeAspect="1" noMove="1" noResize="1" noEditPoints="1" noAdjustHandles="1" noChangeArrowheads="1" noChangeShapeType="1" noTextEdit="1"/>
              </p:cNvSpPr>
              <p:nvPr/>
            </p:nvSpPr>
            <p:spPr>
              <a:xfrm>
                <a:off x="1463779" y="3952101"/>
                <a:ext cx="463588"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907374" y="3905934"/>
                <a:ext cx="51514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panose="02040503050406030204" pitchFamily="18" charset="0"/>
                          <a:ea typeface="Cambria Math" charset="0"/>
                          <a:cs typeface="Cambria Math" charset="0"/>
                        </a:rPr>
                        <m:t>𝑐</m:t>
                      </m:r>
                    </m:oMath>
                  </m:oMathPara>
                </a14:m>
                <a:endParaRPr lang="en-US" sz="3600" dirty="0"/>
              </a:p>
            </p:txBody>
          </p:sp>
        </mc:Choice>
        <mc:Fallback xmlns="">
          <p:sp>
            <p:nvSpPr>
              <p:cNvPr id="11" name="Rectangle 10"/>
              <p:cNvSpPr>
                <a:spLocks noRot="1" noChangeAspect="1" noMove="1" noResize="1" noEditPoints="1" noAdjustHandles="1" noChangeArrowheads="1" noChangeShapeType="1" noTextEdit="1"/>
              </p:cNvSpPr>
              <p:nvPr/>
            </p:nvSpPr>
            <p:spPr>
              <a:xfrm>
                <a:off x="2907374" y="3905934"/>
                <a:ext cx="515141"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971962" y="3910915"/>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𝑓</m:t>
                      </m:r>
                    </m:oMath>
                  </m:oMathPara>
                </a14:m>
                <a:endParaRPr lang="en-US" sz="3600" dirty="0"/>
              </a:p>
            </p:txBody>
          </p:sp>
        </mc:Choice>
        <mc:Fallback xmlns="">
          <p:sp>
            <p:nvSpPr>
              <p:cNvPr id="12" name="Rectangle 11"/>
              <p:cNvSpPr>
                <a:spLocks noRot="1" noChangeAspect="1" noMove="1" noResize="1" noEditPoints="1" noAdjustHandles="1" noChangeArrowheads="1" noChangeShapeType="1" noTextEdit="1"/>
              </p:cNvSpPr>
              <p:nvPr/>
            </p:nvSpPr>
            <p:spPr>
              <a:xfrm>
                <a:off x="5971962" y="3910915"/>
                <a:ext cx="555665" cy="646331"/>
              </a:xfrm>
              <a:prstGeom prst="rect">
                <a:avLst/>
              </a:prstGeom>
              <a:blipFill>
                <a:blip r:embed="rId7"/>
                <a:stretch>
                  <a:fillRect l="-8889" r="-6667" b="-17308"/>
                </a:stretch>
              </a:blipFill>
            </p:spPr>
            <p:txBody>
              <a:bodyPr/>
              <a:lstStyle/>
              <a:p>
                <a:r>
                  <a:rPr lang="en-US">
                    <a:noFill/>
                  </a:rPr>
                  <a:t> </a:t>
                </a:r>
              </a:p>
            </p:txBody>
          </p:sp>
        </mc:Fallback>
      </mc:AlternateContent>
      <p:sp>
        <p:nvSpPr>
          <p:cNvPr id="13" name="Right Brace 12"/>
          <p:cNvSpPr/>
          <p:nvPr/>
        </p:nvSpPr>
        <p:spPr>
          <a:xfrm rot="5400000">
            <a:off x="3069605" y="3797469"/>
            <a:ext cx="294502" cy="2209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5400000">
            <a:off x="6207734" y="2923194"/>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p:cNvSpPr/>
          <p:nvPr/>
        </p:nvSpPr>
        <p:spPr>
          <a:xfrm rot="5400000">
            <a:off x="1603013" y="4566872"/>
            <a:ext cx="279698" cy="685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p:cNvSpPr/>
          <p:nvPr/>
        </p:nvSpPr>
        <p:spPr>
          <a:xfrm>
            <a:off x="1516206" y="5049621"/>
            <a:ext cx="511679" cy="369332"/>
          </a:xfrm>
          <a:prstGeom prst="rect">
            <a:avLst/>
          </a:prstGeom>
        </p:spPr>
        <p:txBody>
          <a:bodyPr wrap="none">
            <a:spAutoFit/>
          </a:bodyPr>
          <a:lstStyle/>
          <a:p>
            <a:r>
              <a:rPr lang="en-US"/>
              <a:t>sign</a:t>
            </a:r>
          </a:p>
        </p:txBody>
      </p:sp>
      <p:sp>
        <p:nvSpPr>
          <p:cNvPr id="17" name="Rectangle 16"/>
          <p:cNvSpPr/>
          <p:nvPr/>
        </p:nvSpPr>
        <p:spPr>
          <a:xfrm>
            <a:off x="2745296" y="5049621"/>
            <a:ext cx="966931" cy="369332"/>
          </a:xfrm>
          <a:prstGeom prst="rect">
            <a:avLst/>
          </a:prstGeom>
        </p:spPr>
        <p:txBody>
          <a:bodyPr wrap="none">
            <a:spAutoFit/>
          </a:bodyPr>
          <a:lstStyle/>
          <a:p>
            <a:r>
              <a:rPr lang="en-US" dirty="0"/>
              <a:t>exponent</a:t>
            </a:r>
          </a:p>
        </p:txBody>
      </p:sp>
      <p:sp>
        <p:nvSpPr>
          <p:cNvPr id="18" name="Rectangle 17"/>
          <p:cNvSpPr/>
          <p:nvPr/>
        </p:nvSpPr>
        <p:spPr>
          <a:xfrm>
            <a:off x="5822206" y="5049621"/>
            <a:ext cx="1061509" cy="369332"/>
          </a:xfrm>
          <a:prstGeom prst="rect">
            <a:avLst/>
          </a:prstGeom>
        </p:spPr>
        <p:txBody>
          <a:bodyPr wrap="none">
            <a:spAutoFit/>
          </a:bodyPr>
          <a:lstStyle/>
          <a:p>
            <a:r>
              <a:rPr lang="en-US"/>
              <a:t>significand</a:t>
            </a: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B6A25EF-2D43-6049-94D2-6D5BF44C67F6}"/>
                  </a:ext>
                </a:extLst>
              </p:cNvPr>
              <p:cNvSpPr/>
              <p:nvPr/>
            </p:nvSpPr>
            <p:spPr>
              <a:xfrm>
                <a:off x="324345" y="5867400"/>
                <a:ext cx="5371406" cy="667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 =</m:t>
                      </m:r>
                      <m:sSup>
                        <m:sSupPr>
                          <m:ctrlPr>
                            <a:rPr lang="en-US" sz="3600" i="1">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(−1)</m:t>
                          </m:r>
                        </m:e>
                        <m:sup>
                          <m:r>
                            <a:rPr lang="en-US" sz="3600" b="1" i="1">
                              <a:solidFill>
                                <a:srgbClr val="FF0000"/>
                              </a:solidFill>
                              <a:latin typeface="Cambria Math" charset="0"/>
                              <a:ea typeface="Cambria Math" charset="0"/>
                              <a:cs typeface="Cambria Math" charset="0"/>
                            </a:rPr>
                            <m:t>𝒔</m:t>
                          </m:r>
                        </m:sup>
                      </m:sSup>
                      <m:r>
                        <a:rPr lang="en-US" sz="3600" b="0" i="1" smtClean="0">
                          <a:solidFill>
                            <a:srgbClr val="FF0000"/>
                          </a:solidFill>
                          <a:latin typeface="Cambria Math" panose="02040503050406030204" pitchFamily="18" charset="0"/>
                          <a:ea typeface="Cambria Math" charset="0"/>
                          <a:cs typeface="Cambria Math" charset="0"/>
                        </a:rPr>
                        <m:t> </m:t>
                      </m:r>
                      <m:r>
                        <a:rPr lang="en-US" sz="3600" i="1">
                          <a:latin typeface="Cambria Math" charset="0"/>
                          <a:ea typeface="Cambria Math" charset="0"/>
                          <a:cs typeface="Cambria Math" charset="0"/>
                        </a:rPr>
                        <m:t>1.</m:t>
                      </m:r>
                      <m:r>
                        <a:rPr lang="en-US" sz="3600" b="1" i="1">
                          <a:solidFill>
                            <a:srgbClr val="FF0000"/>
                          </a:solidFill>
                          <a:latin typeface="Cambria Math" charset="0"/>
                        </a:rPr>
                        <m:t>𝒇</m:t>
                      </m:r>
                      <m:r>
                        <a:rPr lang="en-US" sz="3600" i="1">
                          <a:latin typeface="Cambria Math" charset="0"/>
                        </a:rPr>
                        <m:t> ×</m:t>
                      </m:r>
                      <m:sSup>
                        <m:sSupPr>
                          <m:ctrlPr>
                            <a:rPr lang="en-US" sz="3600" i="1">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  2</m:t>
                          </m:r>
                        </m:e>
                        <m:sup>
                          <m:r>
                            <a:rPr lang="en-US" sz="3600" b="1" i="1" smtClean="0">
                              <a:solidFill>
                                <a:srgbClr val="FF0000"/>
                              </a:solidFill>
                              <a:latin typeface="Cambria Math" panose="02040503050406030204" pitchFamily="18" charset="0"/>
                              <a:ea typeface="Cambria Math" charset="0"/>
                              <a:cs typeface="Cambria Math" charset="0"/>
                            </a:rPr>
                            <m:t>𝒄</m:t>
                          </m:r>
                          <m:r>
                            <a:rPr lang="en-US" sz="3600" b="1" i="1" smtClean="0">
                              <a:solidFill>
                                <a:srgbClr val="FF0000"/>
                              </a:solidFill>
                              <a:latin typeface="Cambria Math" panose="02040503050406030204" pitchFamily="18" charset="0"/>
                              <a:ea typeface="Cambria Math" charset="0"/>
                              <a:cs typeface="Cambria Math" charset="0"/>
                            </a:rPr>
                            <m:t>−</m:t>
                          </m:r>
                          <m:r>
                            <a:rPr lang="en-US" sz="3600" b="1" i="1" smtClean="0">
                              <a:solidFill>
                                <a:srgbClr val="FF0000"/>
                              </a:solidFill>
                              <a:latin typeface="Cambria Math" panose="02040503050406030204" pitchFamily="18" charset="0"/>
                              <a:ea typeface="Cambria Math" charset="0"/>
                              <a:cs typeface="Cambria Math" charset="0"/>
                            </a:rPr>
                            <m:t>𝒔𝒉𝒊𝒇𝒕</m:t>
                          </m:r>
                        </m:sup>
                      </m:sSup>
                    </m:oMath>
                  </m:oMathPara>
                </a14:m>
                <a:endParaRPr lang="en-US" sz="3600" dirty="0"/>
              </a:p>
            </p:txBody>
          </p:sp>
        </mc:Choice>
        <mc:Fallback xmlns="">
          <p:sp>
            <p:nvSpPr>
              <p:cNvPr id="3" name="Rectangle 2">
                <a:extLst>
                  <a:ext uri="{FF2B5EF4-FFF2-40B4-BE49-F238E27FC236}">
                    <a16:creationId xmlns:a16="http://schemas.microsoft.com/office/drawing/2014/main" id="{FB6A25EF-2D43-6049-94D2-6D5BF44C67F6}"/>
                  </a:ext>
                </a:extLst>
              </p:cNvPr>
              <p:cNvSpPr>
                <a:spLocks noRot="1" noChangeAspect="1" noMove="1" noResize="1" noEditPoints="1" noAdjustHandles="1" noChangeArrowheads="1" noChangeShapeType="1" noTextEdit="1"/>
              </p:cNvSpPr>
              <p:nvPr/>
            </p:nvSpPr>
            <p:spPr>
              <a:xfrm>
                <a:off x="324345" y="5867400"/>
                <a:ext cx="5371406" cy="667940"/>
              </a:xfrm>
              <a:prstGeom prst="rect">
                <a:avLst/>
              </a:prstGeom>
              <a:blipFill>
                <a:blip r:embed="rId8"/>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5E99F03-A6D8-CF4C-8A3F-A39E26225AB0}"/>
                  </a:ext>
                </a:extLst>
              </p:cNvPr>
              <p:cNvSpPr/>
              <p:nvPr/>
            </p:nvSpPr>
            <p:spPr>
              <a:xfrm>
                <a:off x="6249794" y="6073675"/>
                <a:ext cx="22252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charset="0"/>
                          <a:ea typeface="Cambria Math" charset="0"/>
                          <a:cs typeface="Cambria Math" charset="0"/>
                        </a:rPr>
                        <m:t>𝒎</m:t>
                      </m:r>
                      <m:r>
                        <a:rPr lang="en-US" sz="2400" b="1" i="1" smtClean="0">
                          <a:solidFill>
                            <a:srgbClr val="FF0000"/>
                          </a:solidFill>
                          <a:latin typeface="Cambria Math" panose="02040503050406030204" pitchFamily="18" charset="0"/>
                          <a:ea typeface="Cambria Math" charset="0"/>
                          <a:cs typeface="Cambria Math" charset="0"/>
                        </a:rPr>
                        <m:t>=</m:t>
                      </m:r>
                      <m:r>
                        <a:rPr lang="en-US" sz="2400" b="1" i="1" smtClean="0">
                          <a:solidFill>
                            <a:srgbClr val="FF0000"/>
                          </a:solidFill>
                          <a:latin typeface="Cambria Math" panose="02040503050406030204" pitchFamily="18" charset="0"/>
                          <a:ea typeface="Cambria Math" charset="0"/>
                          <a:cs typeface="Cambria Math" charset="0"/>
                        </a:rPr>
                        <m:t>𝒄</m:t>
                      </m:r>
                      <m:r>
                        <a:rPr lang="en-US" sz="2400" b="1" i="1" smtClean="0">
                          <a:solidFill>
                            <a:srgbClr val="FF0000"/>
                          </a:solidFill>
                          <a:latin typeface="Cambria Math" panose="02040503050406030204" pitchFamily="18" charset="0"/>
                          <a:ea typeface="Cambria Math" charset="0"/>
                          <a:cs typeface="Cambria Math" charset="0"/>
                        </a:rPr>
                        <m:t>−</m:t>
                      </m:r>
                      <m:r>
                        <a:rPr lang="en-US" sz="2400" b="1" i="1" smtClean="0">
                          <a:solidFill>
                            <a:srgbClr val="FF0000"/>
                          </a:solidFill>
                          <a:latin typeface="Cambria Math" panose="02040503050406030204" pitchFamily="18" charset="0"/>
                          <a:ea typeface="Cambria Math" charset="0"/>
                          <a:cs typeface="Cambria Math" charset="0"/>
                        </a:rPr>
                        <m:t>𝒔𝒉𝒊𝒇𝒕</m:t>
                      </m:r>
                    </m:oMath>
                  </m:oMathPara>
                </a14:m>
                <a:endParaRPr lang="en-US" sz="2400" dirty="0"/>
              </a:p>
            </p:txBody>
          </p:sp>
        </mc:Choice>
        <mc:Fallback xmlns="">
          <p:sp>
            <p:nvSpPr>
              <p:cNvPr id="20" name="Rectangle 19">
                <a:extLst>
                  <a:ext uri="{FF2B5EF4-FFF2-40B4-BE49-F238E27FC236}">
                    <a16:creationId xmlns:a16="http://schemas.microsoft.com/office/drawing/2014/main" id="{55E99F03-A6D8-CF4C-8A3F-A39E26225AB0}"/>
                  </a:ext>
                </a:extLst>
              </p:cNvPr>
              <p:cNvSpPr>
                <a:spLocks noRot="1" noChangeAspect="1" noMove="1" noResize="1" noEditPoints="1" noAdjustHandles="1" noChangeArrowheads="1" noChangeShapeType="1" noTextEdit="1"/>
              </p:cNvSpPr>
              <p:nvPr/>
            </p:nvSpPr>
            <p:spPr>
              <a:xfrm>
                <a:off x="6249794" y="6073675"/>
                <a:ext cx="2225289" cy="461665"/>
              </a:xfrm>
              <a:prstGeom prst="rect">
                <a:avLst/>
              </a:prstGeom>
              <a:blipFill>
                <a:blip r:embed="rId9"/>
                <a:stretch>
                  <a:fillRect b="-7895"/>
                </a:stretch>
              </a:blipFill>
            </p:spPr>
            <p:txBody>
              <a:bodyPr/>
              <a:lstStyle/>
              <a:p>
                <a:r>
                  <a:rPr lang="en-US">
                    <a:noFill/>
                  </a:rPr>
                  <a:t> </a:t>
                </a:r>
              </a:p>
            </p:txBody>
          </p:sp>
        </mc:Fallback>
      </mc:AlternateContent>
    </p:spTree>
    <p:extLst>
      <p:ext uri="{BB962C8B-B14F-4D97-AF65-F5344CB8AC3E}">
        <p14:creationId xmlns:p14="http://schemas.microsoft.com/office/powerpoint/2010/main" val="452369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982" y="-21326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Precisions:</a:t>
            </a:r>
          </a:p>
        </p:txBody>
      </p:sp>
      <p:sp>
        <p:nvSpPr>
          <p:cNvPr id="20" name="Rectangle 19">
            <a:extLst>
              <a:ext uri="{FF2B5EF4-FFF2-40B4-BE49-F238E27FC236}">
                <a16:creationId xmlns:a16="http://schemas.microsoft.com/office/drawing/2014/main" id="{018E2F84-E020-C945-8277-D70B31079C57}"/>
              </a:ext>
            </a:extLst>
          </p:cNvPr>
          <p:cNvSpPr/>
          <p:nvPr/>
        </p:nvSpPr>
        <p:spPr>
          <a:xfrm>
            <a:off x="332607" y="1169664"/>
            <a:ext cx="8686800" cy="553998"/>
          </a:xfrm>
          <a:prstGeom prst="rect">
            <a:avLst/>
          </a:prstGeom>
        </p:spPr>
        <p:txBody>
          <a:bodyPr wrap="square">
            <a:spAutoFit/>
          </a:bodyPr>
          <a:lstStyle/>
          <a:p>
            <a:r>
              <a:rPr lang="en-US" sz="3000" b="1" dirty="0"/>
              <a:t>IEEE-754 Single precision (32 bits):</a:t>
            </a:r>
            <a:endParaRPr lang="en-US" sz="3000" dirty="0"/>
          </a:p>
        </p:txBody>
      </p:sp>
      <p:sp>
        <p:nvSpPr>
          <p:cNvPr id="21" name="Rectangle 20">
            <a:extLst>
              <a:ext uri="{FF2B5EF4-FFF2-40B4-BE49-F238E27FC236}">
                <a16:creationId xmlns:a16="http://schemas.microsoft.com/office/drawing/2014/main" id="{9614B0FA-84FB-5446-A5D7-7D5B84C31D46}"/>
              </a:ext>
            </a:extLst>
          </p:cNvPr>
          <p:cNvSpPr/>
          <p:nvPr/>
        </p:nvSpPr>
        <p:spPr>
          <a:xfrm>
            <a:off x="274982" y="4067929"/>
            <a:ext cx="8686800" cy="553998"/>
          </a:xfrm>
          <a:prstGeom prst="rect">
            <a:avLst/>
          </a:prstGeom>
        </p:spPr>
        <p:txBody>
          <a:bodyPr wrap="square">
            <a:spAutoFit/>
          </a:bodyPr>
          <a:lstStyle/>
          <a:p>
            <a:r>
              <a:rPr lang="en-US" sz="3000" b="1" dirty="0"/>
              <a:t>IEEE-754 Double precision (64 bits):</a:t>
            </a:r>
            <a:endParaRPr lang="en-US" sz="3000" dirty="0"/>
          </a:p>
        </p:txBody>
      </p:sp>
      <p:sp>
        <p:nvSpPr>
          <p:cNvPr id="24" name="Right Brace 23">
            <a:extLst>
              <a:ext uri="{FF2B5EF4-FFF2-40B4-BE49-F238E27FC236}">
                <a16:creationId xmlns:a16="http://schemas.microsoft.com/office/drawing/2014/main" id="{6D481838-A05C-EC47-8C97-BED3F64A8089}"/>
              </a:ext>
            </a:extLst>
          </p:cNvPr>
          <p:cNvSpPr/>
          <p:nvPr/>
        </p:nvSpPr>
        <p:spPr>
          <a:xfrm rot="5400000">
            <a:off x="3026540" y="1869339"/>
            <a:ext cx="314761" cy="22945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9F9B48BD-70BB-4649-9A68-5035C6B543C2}"/>
              </a:ext>
            </a:extLst>
          </p:cNvPr>
          <p:cNvSpPr/>
          <p:nvPr/>
        </p:nvSpPr>
        <p:spPr>
          <a:xfrm rot="5400000">
            <a:off x="6217173" y="1027310"/>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7E464F84-2A34-2740-BA6A-564FF2E89C70}"/>
              </a:ext>
            </a:extLst>
          </p:cNvPr>
          <p:cNvSpPr/>
          <p:nvPr/>
        </p:nvSpPr>
        <p:spPr>
          <a:xfrm rot="5400000">
            <a:off x="1579994" y="2703446"/>
            <a:ext cx="286060" cy="6272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64CDBCEF-D889-7746-8140-5D299E60305E}"/>
              </a:ext>
            </a:extLst>
          </p:cNvPr>
          <p:cNvSpPr/>
          <p:nvPr/>
        </p:nvSpPr>
        <p:spPr>
          <a:xfrm>
            <a:off x="1353223" y="3179833"/>
            <a:ext cx="798156" cy="646331"/>
          </a:xfrm>
          <a:prstGeom prst="rect">
            <a:avLst/>
          </a:prstGeom>
        </p:spPr>
        <p:txBody>
          <a:bodyPr wrap="square">
            <a:spAutoFit/>
          </a:bodyPr>
          <a:lstStyle/>
          <a:p>
            <a:pPr algn="ctr"/>
            <a:r>
              <a:rPr lang="en-US"/>
              <a:t>sign (1-bit)</a:t>
            </a:r>
            <a:endParaRPr lang="en-US" dirty="0"/>
          </a:p>
        </p:txBody>
      </p:sp>
      <p:sp>
        <p:nvSpPr>
          <p:cNvPr id="28" name="Rectangle 27">
            <a:extLst>
              <a:ext uri="{FF2B5EF4-FFF2-40B4-BE49-F238E27FC236}">
                <a16:creationId xmlns:a16="http://schemas.microsoft.com/office/drawing/2014/main" id="{51E23A47-A4CD-E04B-81B4-354CD231355A}"/>
              </a:ext>
            </a:extLst>
          </p:cNvPr>
          <p:cNvSpPr/>
          <p:nvPr/>
        </p:nvSpPr>
        <p:spPr>
          <a:xfrm>
            <a:off x="2754735" y="3153737"/>
            <a:ext cx="966931" cy="646331"/>
          </a:xfrm>
          <a:prstGeom prst="rect">
            <a:avLst/>
          </a:prstGeom>
        </p:spPr>
        <p:txBody>
          <a:bodyPr wrap="none">
            <a:spAutoFit/>
          </a:bodyPr>
          <a:lstStyle/>
          <a:p>
            <a:pPr algn="ctr"/>
            <a:r>
              <a:rPr lang="en-US" dirty="0"/>
              <a:t>e</a:t>
            </a:r>
            <a:r>
              <a:rPr lang="en-US"/>
              <a:t>xponent</a:t>
            </a:r>
            <a:endParaRPr lang="en-US" dirty="0"/>
          </a:p>
          <a:p>
            <a:pPr algn="ctr"/>
            <a:r>
              <a:rPr lang="en-US" dirty="0"/>
              <a:t>(8-bit)</a:t>
            </a:r>
          </a:p>
        </p:txBody>
      </p:sp>
      <p:sp>
        <p:nvSpPr>
          <p:cNvPr id="29" name="Rectangle 28">
            <a:extLst>
              <a:ext uri="{FF2B5EF4-FFF2-40B4-BE49-F238E27FC236}">
                <a16:creationId xmlns:a16="http://schemas.microsoft.com/office/drawing/2014/main" id="{EC86E212-CB86-594E-ABC8-87045388400A}"/>
              </a:ext>
            </a:extLst>
          </p:cNvPr>
          <p:cNvSpPr/>
          <p:nvPr/>
        </p:nvSpPr>
        <p:spPr>
          <a:xfrm>
            <a:off x="5831645" y="3153737"/>
            <a:ext cx="1061509" cy="646331"/>
          </a:xfrm>
          <a:prstGeom prst="rect">
            <a:avLst/>
          </a:prstGeom>
        </p:spPr>
        <p:txBody>
          <a:bodyPr wrap="none">
            <a:spAutoFit/>
          </a:bodyPr>
          <a:lstStyle/>
          <a:p>
            <a:pPr algn="ctr"/>
            <a:r>
              <a:rPr lang="en-US" dirty="0"/>
              <a:t>s</a:t>
            </a:r>
            <a:r>
              <a:rPr lang="en-US"/>
              <a:t>ignificand</a:t>
            </a:r>
            <a:endParaRPr lang="en-US" dirty="0"/>
          </a:p>
          <a:p>
            <a:pPr algn="ctr"/>
            <a:r>
              <a:rPr lang="en-US" dirty="0"/>
              <a:t>(23-bit)</a:t>
            </a:r>
          </a:p>
        </p:txBody>
      </p:sp>
      <p:grpSp>
        <p:nvGrpSpPr>
          <p:cNvPr id="30" name="Group 29">
            <a:extLst>
              <a:ext uri="{FF2B5EF4-FFF2-40B4-BE49-F238E27FC236}">
                <a16:creationId xmlns:a16="http://schemas.microsoft.com/office/drawing/2014/main" id="{DB7F2F0F-EDD3-7D4F-8A56-4C362E998D65}"/>
              </a:ext>
            </a:extLst>
          </p:cNvPr>
          <p:cNvGrpSpPr/>
          <p:nvPr/>
        </p:nvGrpSpPr>
        <p:grpSpPr>
          <a:xfrm>
            <a:off x="1409401" y="2142716"/>
            <a:ext cx="6934200" cy="696954"/>
            <a:chOff x="1447800" y="1874282"/>
            <a:chExt cx="6934200" cy="696954"/>
          </a:xfrm>
        </p:grpSpPr>
        <p:sp>
          <p:nvSpPr>
            <p:cNvPr id="31" name="Rectangle 30">
              <a:extLst>
                <a:ext uri="{FF2B5EF4-FFF2-40B4-BE49-F238E27FC236}">
                  <a16:creationId xmlns:a16="http://schemas.microsoft.com/office/drawing/2014/main" id="{5EACD34C-6300-C140-A9A2-759CE8A60956}"/>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414194E-9936-A94C-9A9D-DC30872FA07B}"/>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E726E3F-9327-A343-9C8D-B7D0E1A8AA62}"/>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E9F5FBE-76A9-C442-810F-4F3BBEC7F56C}"/>
                  </a:ext>
                </a:extLst>
              </p:cNvPr>
              <p:cNvSpPr/>
              <p:nvPr/>
            </p:nvSpPr>
            <p:spPr>
              <a:xfrm>
                <a:off x="1451706" y="2173605"/>
                <a:ext cx="51155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𝑠</m:t>
                      </m:r>
                    </m:oMath>
                  </m:oMathPara>
                </a14:m>
                <a:endParaRPr lang="en-US" sz="3600" dirty="0"/>
              </a:p>
            </p:txBody>
          </p:sp>
        </mc:Choice>
        <mc:Fallback xmlns="">
          <p:sp>
            <p:nvSpPr>
              <p:cNvPr id="34" name="Rectangle 33">
                <a:extLst>
                  <a:ext uri="{FF2B5EF4-FFF2-40B4-BE49-F238E27FC236}">
                    <a16:creationId xmlns:a16="http://schemas.microsoft.com/office/drawing/2014/main" id="{CE9F5FBE-76A9-C442-810F-4F3BBEC7F56C}"/>
                  </a:ext>
                </a:extLst>
              </p:cNvPr>
              <p:cNvSpPr>
                <a:spLocks noRot="1" noChangeAspect="1" noMove="1" noResize="1" noEditPoints="1" noAdjustHandles="1" noChangeArrowheads="1" noChangeShapeType="1" noTextEdit="1"/>
              </p:cNvSpPr>
              <p:nvPr/>
            </p:nvSpPr>
            <p:spPr>
              <a:xfrm>
                <a:off x="1451706" y="2173605"/>
                <a:ext cx="511550"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D5DEB90-3CAC-4543-A0C4-DB63EAE5DE8D}"/>
                  </a:ext>
                </a:extLst>
              </p:cNvPr>
              <p:cNvSpPr/>
              <p:nvPr/>
            </p:nvSpPr>
            <p:spPr>
              <a:xfrm>
                <a:off x="1917526" y="2220460"/>
                <a:ext cx="253704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charset="0"/>
                          <a:ea typeface="Cambria Math" charset="0"/>
                          <a:cs typeface="Cambria Math" charset="0"/>
                        </a:rPr>
                        <m:t>𝑐</m:t>
                      </m:r>
                      <m:r>
                        <a:rPr lang="en-US" sz="3200" b="0" i="1" smtClean="0">
                          <a:solidFill>
                            <a:srgbClr val="FF0000"/>
                          </a:solidFill>
                          <a:latin typeface="Cambria Math" charset="0"/>
                          <a:ea typeface="Cambria Math" charset="0"/>
                          <a:cs typeface="Cambria Math" charset="0"/>
                        </a:rPr>
                        <m:t>=</m:t>
                      </m:r>
                      <m:r>
                        <a:rPr lang="en-US" sz="3200" b="0" i="1" smtClean="0">
                          <a:solidFill>
                            <a:srgbClr val="FF0000"/>
                          </a:solidFill>
                          <a:latin typeface="Cambria Math" charset="0"/>
                          <a:ea typeface="Cambria Math" charset="0"/>
                          <a:cs typeface="Cambria Math" charset="0"/>
                        </a:rPr>
                        <m:t>𝑚</m:t>
                      </m:r>
                      <m:r>
                        <a:rPr lang="en-US" sz="3200" b="0" i="1" smtClean="0">
                          <a:solidFill>
                            <a:srgbClr val="FF0000"/>
                          </a:solidFill>
                          <a:latin typeface="Cambria Math" charset="0"/>
                          <a:ea typeface="Cambria Math" charset="0"/>
                          <a:cs typeface="Cambria Math" charset="0"/>
                        </a:rPr>
                        <m:t>+127</m:t>
                      </m:r>
                    </m:oMath>
                  </m:oMathPara>
                </a14:m>
                <a:endParaRPr lang="en-US" sz="3200" dirty="0"/>
              </a:p>
            </p:txBody>
          </p:sp>
        </mc:Choice>
        <mc:Fallback xmlns="">
          <p:sp>
            <p:nvSpPr>
              <p:cNvPr id="35" name="Rectangle 34">
                <a:extLst>
                  <a:ext uri="{FF2B5EF4-FFF2-40B4-BE49-F238E27FC236}">
                    <a16:creationId xmlns:a16="http://schemas.microsoft.com/office/drawing/2014/main" id="{2D5DEB90-3CAC-4543-A0C4-DB63EAE5DE8D}"/>
                  </a:ext>
                </a:extLst>
              </p:cNvPr>
              <p:cNvSpPr>
                <a:spLocks noRot="1" noChangeAspect="1" noMove="1" noResize="1" noEditPoints="1" noAdjustHandles="1" noChangeArrowheads="1" noChangeShapeType="1" noTextEdit="1"/>
              </p:cNvSpPr>
              <p:nvPr/>
            </p:nvSpPr>
            <p:spPr>
              <a:xfrm>
                <a:off x="1917526" y="2220460"/>
                <a:ext cx="2537040"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78DCDEC-414A-2B4B-A043-35DBFF509A9A}"/>
                  </a:ext>
                </a:extLst>
              </p:cNvPr>
              <p:cNvSpPr/>
              <p:nvPr/>
            </p:nvSpPr>
            <p:spPr>
              <a:xfrm>
                <a:off x="5981401" y="2167431"/>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𝑓</m:t>
                      </m:r>
                    </m:oMath>
                  </m:oMathPara>
                </a14:m>
                <a:endParaRPr lang="en-US" sz="3600" dirty="0"/>
              </a:p>
            </p:txBody>
          </p:sp>
        </mc:Choice>
        <mc:Fallback xmlns="">
          <p:sp>
            <p:nvSpPr>
              <p:cNvPr id="36" name="Rectangle 35">
                <a:extLst>
                  <a:ext uri="{FF2B5EF4-FFF2-40B4-BE49-F238E27FC236}">
                    <a16:creationId xmlns:a16="http://schemas.microsoft.com/office/drawing/2014/main" id="{578DCDEC-414A-2B4B-A043-35DBFF509A9A}"/>
                  </a:ext>
                </a:extLst>
              </p:cNvPr>
              <p:cNvSpPr>
                <a:spLocks noRot="1" noChangeAspect="1" noMove="1" noResize="1" noEditPoints="1" noAdjustHandles="1" noChangeArrowheads="1" noChangeShapeType="1" noTextEdit="1"/>
              </p:cNvSpPr>
              <p:nvPr/>
            </p:nvSpPr>
            <p:spPr>
              <a:xfrm>
                <a:off x="5981401" y="2167431"/>
                <a:ext cx="555665" cy="646331"/>
              </a:xfrm>
              <a:prstGeom prst="rect">
                <a:avLst/>
              </a:prstGeom>
              <a:blipFill>
                <a:blip r:embed="rId5"/>
                <a:stretch>
                  <a:fillRect l="-11111" r="-6667" b="-15385"/>
                </a:stretch>
              </a:blipFill>
            </p:spPr>
            <p:txBody>
              <a:bodyPr/>
              <a:lstStyle/>
              <a:p>
                <a:r>
                  <a:rPr lang="en-US">
                    <a:noFill/>
                  </a:rPr>
                  <a:t> </a:t>
                </a:r>
              </a:p>
            </p:txBody>
          </p:sp>
        </mc:Fallback>
      </mc:AlternateContent>
      <p:sp>
        <p:nvSpPr>
          <p:cNvPr id="37" name="Right Brace 36">
            <a:extLst>
              <a:ext uri="{FF2B5EF4-FFF2-40B4-BE49-F238E27FC236}">
                <a16:creationId xmlns:a16="http://schemas.microsoft.com/office/drawing/2014/main" id="{58F4E7B3-8D56-5A47-ADD5-3B432FE07DBB}"/>
              </a:ext>
            </a:extLst>
          </p:cNvPr>
          <p:cNvSpPr/>
          <p:nvPr/>
        </p:nvSpPr>
        <p:spPr>
          <a:xfrm rot="5400000">
            <a:off x="2968915" y="4674961"/>
            <a:ext cx="314761" cy="22945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ight Brace 37">
            <a:extLst>
              <a:ext uri="{FF2B5EF4-FFF2-40B4-BE49-F238E27FC236}">
                <a16:creationId xmlns:a16="http://schemas.microsoft.com/office/drawing/2014/main" id="{8F06E20F-C8A0-E948-B8BE-717E05CA2F6E}"/>
              </a:ext>
            </a:extLst>
          </p:cNvPr>
          <p:cNvSpPr/>
          <p:nvPr/>
        </p:nvSpPr>
        <p:spPr>
          <a:xfrm rot="5400000">
            <a:off x="6159548" y="3832932"/>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ight Brace 38">
            <a:extLst>
              <a:ext uri="{FF2B5EF4-FFF2-40B4-BE49-F238E27FC236}">
                <a16:creationId xmlns:a16="http://schemas.microsoft.com/office/drawing/2014/main" id="{EB5388F7-7883-7448-AAF5-D8CC37C1588B}"/>
              </a:ext>
            </a:extLst>
          </p:cNvPr>
          <p:cNvSpPr/>
          <p:nvPr/>
        </p:nvSpPr>
        <p:spPr>
          <a:xfrm rot="5400000">
            <a:off x="1522369" y="5509068"/>
            <a:ext cx="286060" cy="6272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a:extLst>
              <a:ext uri="{FF2B5EF4-FFF2-40B4-BE49-F238E27FC236}">
                <a16:creationId xmlns:a16="http://schemas.microsoft.com/office/drawing/2014/main" id="{63FD99C9-84A3-0141-BF1E-6A509414661E}"/>
              </a:ext>
            </a:extLst>
          </p:cNvPr>
          <p:cNvSpPr/>
          <p:nvPr/>
        </p:nvSpPr>
        <p:spPr>
          <a:xfrm>
            <a:off x="1295598" y="5985455"/>
            <a:ext cx="798156" cy="646331"/>
          </a:xfrm>
          <a:prstGeom prst="rect">
            <a:avLst/>
          </a:prstGeom>
        </p:spPr>
        <p:txBody>
          <a:bodyPr wrap="square">
            <a:spAutoFit/>
          </a:bodyPr>
          <a:lstStyle/>
          <a:p>
            <a:pPr algn="ctr"/>
            <a:r>
              <a:rPr lang="en-US"/>
              <a:t>sign (1-bit)</a:t>
            </a:r>
            <a:endParaRPr lang="en-US" dirty="0"/>
          </a:p>
        </p:txBody>
      </p:sp>
      <p:sp>
        <p:nvSpPr>
          <p:cNvPr id="41" name="Rectangle 40">
            <a:extLst>
              <a:ext uri="{FF2B5EF4-FFF2-40B4-BE49-F238E27FC236}">
                <a16:creationId xmlns:a16="http://schemas.microsoft.com/office/drawing/2014/main" id="{9418790C-4438-914A-8E6F-B3B07B76BAAE}"/>
              </a:ext>
            </a:extLst>
          </p:cNvPr>
          <p:cNvSpPr/>
          <p:nvPr/>
        </p:nvSpPr>
        <p:spPr>
          <a:xfrm>
            <a:off x="2697110" y="5959359"/>
            <a:ext cx="966931" cy="646331"/>
          </a:xfrm>
          <a:prstGeom prst="rect">
            <a:avLst/>
          </a:prstGeom>
        </p:spPr>
        <p:txBody>
          <a:bodyPr wrap="none">
            <a:spAutoFit/>
          </a:bodyPr>
          <a:lstStyle/>
          <a:p>
            <a:pPr algn="ctr"/>
            <a:r>
              <a:rPr lang="en-US" dirty="0"/>
              <a:t>exponent</a:t>
            </a:r>
          </a:p>
          <a:p>
            <a:pPr algn="ctr"/>
            <a:r>
              <a:rPr lang="en-US" dirty="0"/>
              <a:t>(11-bit)</a:t>
            </a:r>
          </a:p>
        </p:txBody>
      </p:sp>
      <p:sp>
        <p:nvSpPr>
          <p:cNvPr id="42" name="Rectangle 41">
            <a:extLst>
              <a:ext uri="{FF2B5EF4-FFF2-40B4-BE49-F238E27FC236}">
                <a16:creationId xmlns:a16="http://schemas.microsoft.com/office/drawing/2014/main" id="{BE374A7F-BF8B-8344-B052-B02C5611E447}"/>
              </a:ext>
            </a:extLst>
          </p:cNvPr>
          <p:cNvSpPr/>
          <p:nvPr/>
        </p:nvSpPr>
        <p:spPr>
          <a:xfrm>
            <a:off x="5774020" y="5959359"/>
            <a:ext cx="1061509" cy="646331"/>
          </a:xfrm>
          <a:prstGeom prst="rect">
            <a:avLst/>
          </a:prstGeom>
        </p:spPr>
        <p:txBody>
          <a:bodyPr wrap="none">
            <a:spAutoFit/>
          </a:bodyPr>
          <a:lstStyle/>
          <a:p>
            <a:pPr algn="ctr"/>
            <a:r>
              <a:rPr lang="en-US" dirty="0"/>
              <a:t>significand</a:t>
            </a:r>
          </a:p>
          <a:p>
            <a:pPr algn="ctr"/>
            <a:r>
              <a:rPr lang="en-US" dirty="0"/>
              <a:t>(52-bit)</a:t>
            </a:r>
          </a:p>
        </p:txBody>
      </p:sp>
      <p:grpSp>
        <p:nvGrpSpPr>
          <p:cNvPr id="43" name="Group 42">
            <a:extLst>
              <a:ext uri="{FF2B5EF4-FFF2-40B4-BE49-F238E27FC236}">
                <a16:creationId xmlns:a16="http://schemas.microsoft.com/office/drawing/2014/main" id="{18ED1731-AAFF-414E-B598-A2A1A8070A91}"/>
              </a:ext>
            </a:extLst>
          </p:cNvPr>
          <p:cNvGrpSpPr/>
          <p:nvPr/>
        </p:nvGrpSpPr>
        <p:grpSpPr>
          <a:xfrm>
            <a:off x="1351776" y="4948338"/>
            <a:ext cx="6934200" cy="696954"/>
            <a:chOff x="1447800" y="1874282"/>
            <a:chExt cx="6934200" cy="696954"/>
          </a:xfrm>
        </p:grpSpPr>
        <p:sp>
          <p:nvSpPr>
            <p:cNvPr id="44" name="Rectangle 43">
              <a:extLst>
                <a:ext uri="{FF2B5EF4-FFF2-40B4-BE49-F238E27FC236}">
                  <a16:creationId xmlns:a16="http://schemas.microsoft.com/office/drawing/2014/main" id="{8A313FEE-6A82-1E4E-9D4B-8484E7816A2E}"/>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6CD2799-00D2-9C44-87A2-0CE1D3EDE9C4}"/>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9097BF7-6141-D840-BFE0-7977993F9B3F}"/>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DC13E4B-D711-8F49-9399-1028631AC2BD}"/>
                  </a:ext>
                </a:extLst>
              </p:cNvPr>
              <p:cNvSpPr/>
              <p:nvPr/>
            </p:nvSpPr>
            <p:spPr>
              <a:xfrm>
                <a:off x="1394081" y="4979227"/>
                <a:ext cx="493340"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400" b="0" i="1" smtClean="0">
                          <a:solidFill>
                            <a:srgbClr val="FF0000"/>
                          </a:solidFill>
                          <a:latin typeface="Cambria Math" charset="0"/>
                          <a:ea typeface="Cambria Math" charset="0"/>
                          <a:cs typeface="Cambria Math" charset="0"/>
                        </a:rPr>
                        <m:t>𝑠</m:t>
                      </m:r>
                    </m:oMath>
                  </m:oMathPara>
                </a14:m>
                <a:endParaRPr lang="en-US" sz="3400" dirty="0"/>
              </a:p>
            </p:txBody>
          </p:sp>
        </mc:Choice>
        <mc:Fallback xmlns="">
          <p:sp>
            <p:nvSpPr>
              <p:cNvPr id="47" name="Rectangle 46">
                <a:extLst>
                  <a:ext uri="{FF2B5EF4-FFF2-40B4-BE49-F238E27FC236}">
                    <a16:creationId xmlns:a16="http://schemas.microsoft.com/office/drawing/2014/main" id="{CDC13E4B-D711-8F49-9399-1028631AC2BD}"/>
                  </a:ext>
                </a:extLst>
              </p:cNvPr>
              <p:cNvSpPr>
                <a:spLocks noRot="1" noChangeAspect="1" noMove="1" noResize="1" noEditPoints="1" noAdjustHandles="1" noChangeArrowheads="1" noChangeShapeType="1" noTextEdit="1"/>
              </p:cNvSpPr>
              <p:nvPr/>
            </p:nvSpPr>
            <p:spPr>
              <a:xfrm>
                <a:off x="1394081" y="4979227"/>
                <a:ext cx="493340"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10C028CE-B080-C140-9B6E-349B0727F860}"/>
                  </a:ext>
                </a:extLst>
              </p:cNvPr>
              <p:cNvSpPr/>
              <p:nvPr/>
            </p:nvSpPr>
            <p:spPr>
              <a:xfrm>
                <a:off x="1859901" y="5026082"/>
                <a:ext cx="2438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ea typeface="Cambria Math" charset="0"/>
                          <a:cs typeface="Cambria Math" charset="0"/>
                        </a:rPr>
                        <m:t>𝑐</m:t>
                      </m:r>
                      <m:r>
                        <a:rPr lang="en-US" sz="2800" b="0" i="1" smtClean="0">
                          <a:solidFill>
                            <a:srgbClr val="FF0000"/>
                          </a:solidFill>
                          <a:latin typeface="Cambria Math" charset="0"/>
                          <a:ea typeface="Cambria Math" charset="0"/>
                          <a:cs typeface="Cambria Math" charset="0"/>
                        </a:rPr>
                        <m:t>=</m:t>
                      </m:r>
                      <m:r>
                        <a:rPr lang="en-US" sz="2800" b="0" i="1" smtClean="0">
                          <a:solidFill>
                            <a:srgbClr val="FF0000"/>
                          </a:solidFill>
                          <a:latin typeface="Cambria Math" charset="0"/>
                          <a:ea typeface="Cambria Math" charset="0"/>
                          <a:cs typeface="Cambria Math" charset="0"/>
                        </a:rPr>
                        <m:t>𝑚</m:t>
                      </m:r>
                      <m:r>
                        <a:rPr lang="en-US" sz="2800" b="0" i="1" smtClean="0">
                          <a:solidFill>
                            <a:srgbClr val="FF0000"/>
                          </a:solidFill>
                          <a:latin typeface="Cambria Math" charset="0"/>
                          <a:ea typeface="Cambria Math" charset="0"/>
                          <a:cs typeface="Cambria Math" charset="0"/>
                        </a:rPr>
                        <m:t>+1023</m:t>
                      </m:r>
                    </m:oMath>
                  </m:oMathPara>
                </a14:m>
                <a:endParaRPr lang="en-US" sz="2800" dirty="0"/>
              </a:p>
            </p:txBody>
          </p:sp>
        </mc:Choice>
        <mc:Fallback xmlns="">
          <p:sp>
            <p:nvSpPr>
              <p:cNvPr id="48" name="Rectangle 47">
                <a:extLst>
                  <a:ext uri="{FF2B5EF4-FFF2-40B4-BE49-F238E27FC236}">
                    <a16:creationId xmlns:a16="http://schemas.microsoft.com/office/drawing/2014/main" id="{10C028CE-B080-C140-9B6E-349B0727F860}"/>
                  </a:ext>
                </a:extLst>
              </p:cNvPr>
              <p:cNvSpPr>
                <a:spLocks noRot="1" noChangeAspect="1" noMove="1" noResize="1" noEditPoints="1" noAdjustHandles="1" noChangeArrowheads="1" noChangeShapeType="1" noTextEdit="1"/>
              </p:cNvSpPr>
              <p:nvPr/>
            </p:nvSpPr>
            <p:spPr>
              <a:xfrm>
                <a:off x="1859901" y="5026082"/>
                <a:ext cx="243842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0467A3B2-BBBD-564B-8943-DDBF7A26EAD9}"/>
                  </a:ext>
                </a:extLst>
              </p:cNvPr>
              <p:cNvSpPr/>
              <p:nvPr/>
            </p:nvSpPr>
            <p:spPr>
              <a:xfrm>
                <a:off x="5923776" y="4973053"/>
                <a:ext cx="535659"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400" b="0" i="1" smtClean="0">
                          <a:solidFill>
                            <a:srgbClr val="FF0000"/>
                          </a:solidFill>
                          <a:latin typeface="Cambria Math" charset="0"/>
                          <a:ea typeface="Cambria Math" charset="0"/>
                          <a:cs typeface="Cambria Math" charset="0"/>
                        </a:rPr>
                        <m:t>𝑓</m:t>
                      </m:r>
                    </m:oMath>
                  </m:oMathPara>
                </a14:m>
                <a:endParaRPr lang="en-US" sz="3400" dirty="0"/>
              </a:p>
            </p:txBody>
          </p:sp>
        </mc:Choice>
        <mc:Fallback xmlns="">
          <p:sp>
            <p:nvSpPr>
              <p:cNvPr id="49" name="Rectangle 48">
                <a:extLst>
                  <a:ext uri="{FF2B5EF4-FFF2-40B4-BE49-F238E27FC236}">
                    <a16:creationId xmlns:a16="http://schemas.microsoft.com/office/drawing/2014/main" id="{0467A3B2-BBBD-564B-8943-DDBF7A26EAD9}"/>
                  </a:ext>
                </a:extLst>
              </p:cNvPr>
              <p:cNvSpPr>
                <a:spLocks noRot="1" noChangeAspect="1" noMove="1" noResize="1" noEditPoints="1" noAdjustHandles="1" noChangeArrowheads="1" noChangeShapeType="1" noTextEdit="1"/>
              </p:cNvSpPr>
              <p:nvPr/>
            </p:nvSpPr>
            <p:spPr>
              <a:xfrm>
                <a:off x="5923776" y="4973053"/>
                <a:ext cx="535659" cy="615553"/>
              </a:xfrm>
              <a:prstGeom prst="rect">
                <a:avLst/>
              </a:prstGeom>
              <a:blipFill>
                <a:blip r:embed="rId8"/>
                <a:stretch>
                  <a:fillRect l="-9091" r="-681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3876E949-CFCB-6C49-8BE1-E6ADD6FFCCD6}"/>
                  </a:ext>
                </a:extLst>
              </p:cNvPr>
              <p:cNvSpPr/>
              <p:nvPr/>
            </p:nvSpPr>
            <p:spPr>
              <a:xfrm>
                <a:off x="335889" y="2225041"/>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63" name="Rectangle 62">
                <a:extLst>
                  <a:ext uri="{FF2B5EF4-FFF2-40B4-BE49-F238E27FC236}">
                    <a16:creationId xmlns:a16="http://schemas.microsoft.com/office/drawing/2014/main" id="{3876E949-CFCB-6C49-8BE1-E6ADD6FFCCD6}"/>
                  </a:ext>
                </a:extLst>
              </p:cNvPr>
              <p:cNvSpPr>
                <a:spLocks noRot="1" noChangeAspect="1" noMove="1" noResize="1" noEditPoints="1" noAdjustHandles="1" noChangeArrowheads="1" noChangeShapeType="1" noTextEdit="1"/>
              </p:cNvSpPr>
              <p:nvPr/>
            </p:nvSpPr>
            <p:spPr>
              <a:xfrm>
                <a:off x="335889" y="2225041"/>
                <a:ext cx="1020985"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88A4C306-9D30-0640-B3FE-9DC20F7D3AFB}"/>
                  </a:ext>
                </a:extLst>
              </p:cNvPr>
              <p:cNvSpPr/>
              <p:nvPr/>
            </p:nvSpPr>
            <p:spPr>
              <a:xfrm>
                <a:off x="217183" y="5018524"/>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64" name="Rectangle 63">
                <a:extLst>
                  <a:ext uri="{FF2B5EF4-FFF2-40B4-BE49-F238E27FC236}">
                    <a16:creationId xmlns:a16="http://schemas.microsoft.com/office/drawing/2014/main" id="{88A4C306-9D30-0640-B3FE-9DC20F7D3AFB}"/>
                  </a:ext>
                </a:extLst>
              </p:cNvPr>
              <p:cNvSpPr>
                <a:spLocks noRot="1" noChangeAspect="1" noMove="1" noResize="1" noEditPoints="1" noAdjustHandles="1" noChangeArrowheads="1" noChangeShapeType="1" noTextEdit="1"/>
              </p:cNvSpPr>
              <p:nvPr/>
            </p:nvSpPr>
            <p:spPr>
              <a:xfrm>
                <a:off x="217183" y="5018524"/>
                <a:ext cx="1020985" cy="646331"/>
              </a:xfrm>
              <a:prstGeom prst="rect">
                <a:avLst/>
              </a:prstGeom>
              <a:blipFill>
                <a:blip r:embed="rId10"/>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6CA6F1B8-B4F7-A84D-A498-D216FE937BAA}"/>
              </a:ext>
            </a:extLst>
          </p:cNvPr>
          <p:cNvSpPr txBox="1"/>
          <p:nvPr/>
        </p:nvSpPr>
        <p:spPr>
          <a:xfrm>
            <a:off x="5174746" y="94508"/>
            <a:ext cx="3787036" cy="1292662"/>
          </a:xfrm>
          <a:prstGeom prst="rect">
            <a:avLst/>
          </a:prstGeom>
          <a:noFill/>
        </p:spPr>
        <p:txBody>
          <a:bodyPr wrap="square" rtlCol="0">
            <a:spAutoFit/>
          </a:bodyPr>
          <a:lstStyle/>
          <a:p>
            <a:pPr algn="ctr"/>
            <a:r>
              <a:rPr lang="en-US" sz="2600" dirty="0">
                <a:solidFill>
                  <a:srgbClr val="FF0000"/>
                </a:solidFill>
              </a:rPr>
              <a:t>Finite representation: not all numbers can be represented exactly!</a:t>
            </a:r>
          </a:p>
        </p:txBody>
      </p:sp>
    </p:spTree>
    <p:extLst>
      <p:ext uri="{BB962C8B-B14F-4D97-AF65-F5344CB8AC3E}">
        <p14:creationId xmlns:p14="http://schemas.microsoft.com/office/powerpoint/2010/main" val="1752519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4D1DBC-5FE0-AA43-A2E9-9D183BFE2355}"/>
              </a:ext>
            </a:extLst>
          </p:cNvPr>
          <p:cNvSpPr txBox="1">
            <a:spLocks/>
          </p:cNvSpPr>
          <p:nvPr/>
        </p:nvSpPr>
        <p:spPr>
          <a:xfrm>
            <a:off x="287273" y="-182658"/>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Special Values:</a:t>
            </a:r>
          </a:p>
        </p:txBody>
      </p:sp>
      <p:grpSp>
        <p:nvGrpSpPr>
          <p:cNvPr id="12" name="Group 11">
            <a:extLst>
              <a:ext uri="{FF2B5EF4-FFF2-40B4-BE49-F238E27FC236}">
                <a16:creationId xmlns:a16="http://schemas.microsoft.com/office/drawing/2014/main" id="{A6A76F88-85DD-094E-B480-6166B7C97183}"/>
              </a:ext>
            </a:extLst>
          </p:cNvPr>
          <p:cNvGrpSpPr/>
          <p:nvPr/>
        </p:nvGrpSpPr>
        <p:grpSpPr>
          <a:xfrm>
            <a:off x="2861259" y="1810413"/>
            <a:ext cx="5721561" cy="546136"/>
            <a:chOff x="1447800" y="1874282"/>
            <a:chExt cx="6934200" cy="696954"/>
          </a:xfrm>
        </p:grpSpPr>
        <p:sp>
          <p:nvSpPr>
            <p:cNvPr id="13" name="Rectangle 12">
              <a:extLst>
                <a:ext uri="{FF2B5EF4-FFF2-40B4-BE49-F238E27FC236}">
                  <a16:creationId xmlns:a16="http://schemas.microsoft.com/office/drawing/2014/main" id="{9D25A2C9-04F6-1343-978A-482C4BAFE09A}"/>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00B132C-97A7-124D-B5E8-C8ECD2629966}"/>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594C71-B02C-A740-9964-49555C17D5DC}"/>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3876520-96AE-9840-95BE-75D0B8CDE45B}"/>
                  </a:ext>
                </a:extLst>
              </p:cNvPr>
              <p:cNvSpPr/>
              <p:nvPr/>
            </p:nvSpPr>
            <p:spPr>
              <a:xfrm>
                <a:off x="2903564" y="1841302"/>
                <a:ext cx="42075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charset="0"/>
                          <a:ea typeface="Cambria Math" charset="0"/>
                          <a:cs typeface="Cambria Math" charset="0"/>
                        </a:rPr>
                        <m:t>𝑠</m:t>
                      </m:r>
                    </m:oMath>
                  </m:oMathPara>
                </a14:m>
                <a:endParaRPr lang="en-US" sz="2600" dirty="0"/>
              </a:p>
            </p:txBody>
          </p:sp>
        </mc:Choice>
        <mc:Fallback xmlns="">
          <p:sp>
            <p:nvSpPr>
              <p:cNvPr id="16" name="Rectangle 15">
                <a:extLst>
                  <a:ext uri="{FF2B5EF4-FFF2-40B4-BE49-F238E27FC236}">
                    <a16:creationId xmlns:a16="http://schemas.microsoft.com/office/drawing/2014/main" id="{53876520-96AE-9840-95BE-75D0B8CDE45B}"/>
                  </a:ext>
                </a:extLst>
              </p:cNvPr>
              <p:cNvSpPr>
                <a:spLocks noRot="1" noChangeAspect="1" noMove="1" noResize="1" noEditPoints="1" noAdjustHandles="1" noChangeArrowheads="1" noChangeShapeType="1" noTextEdit="1"/>
              </p:cNvSpPr>
              <p:nvPr/>
            </p:nvSpPr>
            <p:spPr>
              <a:xfrm>
                <a:off x="2903564" y="1841302"/>
                <a:ext cx="420756"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647AA7-F223-2648-939C-2A6E11EB532C}"/>
                  </a:ext>
                </a:extLst>
              </p:cNvPr>
              <p:cNvSpPr/>
              <p:nvPr/>
            </p:nvSpPr>
            <p:spPr>
              <a:xfrm>
                <a:off x="3424792" y="1861418"/>
                <a:ext cx="1727332"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i="1">
                          <a:solidFill>
                            <a:srgbClr val="FF0000"/>
                          </a:solidFill>
                          <a:latin typeface="Cambria Math" panose="02040503050406030204" pitchFamily="18" charset="0"/>
                        </a:rPr>
                        <m:t>000…000</m:t>
                      </m:r>
                    </m:oMath>
                  </m:oMathPara>
                </a14:m>
                <a:endParaRPr lang="en-US" sz="2600" dirty="0">
                  <a:solidFill>
                    <a:srgbClr val="FF0000"/>
                  </a:solidFill>
                </a:endParaRPr>
              </a:p>
            </p:txBody>
          </p:sp>
        </mc:Choice>
        <mc:Fallback xmlns="">
          <p:sp>
            <p:nvSpPr>
              <p:cNvPr id="17" name="Rectangle 16">
                <a:extLst>
                  <a:ext uri="{FF2B5EF4-FFF2-40B4-BE49-F238E27FC236}">
                    <a16:creationId xmlns:a16="http://schemas.microsoft.com/office/drawing/2014/main" id="{28647AA7-F223-2648-939C-2A6E11EB532C}"/>
                  </a:ext>
                </a:extLst>
              </p:cNvPr>
              <p:cNvSpPr>
                <a:spLocks noRot="1" noChangeAspect="1" noMove="1" noResize="1" noEditPoints="1" noAdjustHandles="1" noChangeArrowheads="1" noChangeShapeType="1" noTextEdit="1"/>
              </p:cNvSpPr>
              <p:nvPr/>
            </p:nvSpPr>
            <p:spPr>
              <a:xfrm>
                <a:off x="3424792" y="1861418"/>
                <a:ext cx="1727332"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502323D-FE8B-6B4A-808C-41EF0F6B733C}"/>
                  </a:ext>
                </a:extLst>
              </p:cNvPr>
              <p:cNvSpPr/>
              <p:nvPr/>
            </p:nvSpPr>
            <p:spPr>
              <a:xfrm>
                <a:off x="5747247" y="1879823"/>
                <a:ext cx="2401683"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0000……0000</m:t>
                      </m:r>
                    </m:oMath>
                  </m:oMathPara>
                </a14:m>
                <a:endParaRPr lang="en-US" sz="2600" dirty="0">
                  <a:solidFill>
                    <a:srgbClr val="FF0000"/>
                  </a:solidFill>
                </a:endParaRPr>
              </a:p>
            </p:txBody>
          </p:sp>
        </mc:Choice>
        <mc:Fallback xmlns="">
          <p:sp>
            <p:nvSpPr>
              <p:cNvPr id="18" name="Rectangle 17">
                <a:extLst>
                  <a:ext uri="{FF2B5EF4-FFF2-40B4-BE49-F238E27FC236}">
                    <a16:creationId xmlns:a16="http://schemas.microsoft.com/office/drawing/2014/main" id="{2502323D-FE8B-6B4A-808C-41EF0F6B733C}"/>
                  </a:ext>
                </a:extLst>
              </p:cNvPr>
              <p:cNvSpPr>
                <a:spLocks noRot="1" noChangeAspect="1" noMove="1" noResize="1" noEditPoints="1" noAdjustHandles="1" noChangeArrowheads="1" noChangeShapeType="1" noTextEdit="1"/>
              </p:cNvSpPr>
              <p:nvPr/>
            </p:nvSpPr>
            <p:spPr>
              <a:xfrm>
                <a:off x="5747247" y="1879823"/>
                <a:ext cx="240168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E6E42FC-55E2-F74B-B267-B75CFC5A7719}"/>
                  </a:ext>
                </a:extLst>
              </p:cNvPr>
              <p:cNvSpPr/>
              <p:nvPr/>
            </p:nvSpPr>
            <p:spPr>
              <a:xfrm>
                <a:off x="1784113" y="1770160"/>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19" name="Rectangle 18">
                <a:extLst>
                  <a:ext uri="{FF2B5EF4-FFF2-40B4-BE49-F238E27FC236}">
                    <a16:creationId xmlns:a16="http://schemas.microsoft.com/office/drawing/2014/main" id="{2E6E42FC-55E2-F74B-B267-B75CFC5A7719}"/>
                  </a:ext>
                </a:extLst>
              </p:cNvPr>
              <p:cNvSpPr>
                <a:spLocks noRot="1" noChangeAspect="1" noMove="1" noResize="1" noEditPoints="1" noAdjustHandles="1" noChangeArrowheads="1" noChangeShapeType="1" noTextEdit="1"/>
              </p:cNvSpPr>
              <p:nvPr/>
            </p:nvSpPr>
            <p:spPr>
              <a:xfrm>
                <a:off x="1784113" y="1770160"/>
                <a:ext cx="1020985" cy="646331"/>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3AA64EE3-6549-E34E-A0AA-4B7275D68BFF}"/>
              </a:ext>
            </a:extLst>
          </p:cNvPr>
          <p:cNvSpPr/>
          <p:nvPr/>
        </p:nvSpPr>
        <p:spPr>
          <a:xfrm>
            <a:off x="420087" y="1400825"/>
            <a:ext cx="1309974" cy="492443"/>
          </a:xfrm>
          <a:prstGeom prst="rect">
            <a:avLst/>
          </a:prstGeom>
        </p:spPr>
        <p:txBody>
          <a:bodyPr wrap="none">
            <a:spAutoFit/>
          </a:bodyPr>
          <a:lstStyle/>
          <a:p>
            <a:r>
              <a:rPr lang="en-US" sz="2600" b="1" dirty="0"/>
              <a:t>1) </a:t>
            </a:r>
            <a:r>
              <a:rPr lang="en-US" sz="2600" b="1" u="sng" dirty="0"/>
              <a:t>Zero</a:t>
            </a:r>
            <a:r>
              <a:rPr lang="en-US" sz="26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16549E3-9299-9147-BD71-A394EB4EBD21}"/>
                  </a:ext>
                </a:extLst>
              </p:cNvPr>
              <p:cNvSpPr/>
              <p:nvPr/>
            </p:nvSpPr>
            <p:spPr>
              <a:xfrm>
                <a:off x="401779" y="2678379"/>
                <a:ext cx="5935856" cy="523220"/>
              </a:xfrm>
              <a:prstGeom prst="rect">
                <a:avLst/>
              </a:prstGeom>
            </p:spPr>
            <p:txBody>
              <a:bodyPr wrap="none">
                <a:spAutoFit/>
              </a:bodyPr>
              <a:lstStyle/>
              <a:p>
                <a:r>
                  <a:rPr lang="en-US" sz="2600" b="1" dirty="0"/>
                  <a:t>2) </a:t>
                </a:r>
                <a:r>
                  <a:rPr lang="en-US" sz="2600" b="1" u="sng" dirty="0"/>
                  <a:t>Infinity</a:t>
                </a:r>
                <a:r>
                  <a:rPr lang="en-US" sz="2600" dirty="0"/>
                  <a:t>: </a:t>
                </a:r>
                <a14:m>
                  <m:oMath xmlns:m="http://schemas.openxmlformats.org/officeDocument/2006/math">
                    <m:r>
                      <a:rPr lang="en-US" sz="2800">
                        <a:latin typeface="Cambria Math" charset="0"/>
                      </a:rPr>
                      <m:t>+</m:t>
                    </m:r>
                    <m:r>
                      <a:rPr lang="en-US" sz="2800" i="1">
                        <a:latin typeface="Cambria Math" charset="0"/>
                        <a:ea typeface="Cambria Math" charset="0"/>
                        <a:cs typeface="Cambria Math" charset="0"/>
                      </a:rPr>
                      <m:t>∞</m:t>
                    </m:r>
                    <m:r>
                      <a:rPr lang="en-US" sz="2800" i="1">
                        <a:latin typeface="Cambria Math" charset="0"/>
                      </a:rPr>
                      <m:t> </m:t>
                    </m:r>
                  </m:oMath>
                </a14:m>
                <a:r>
                  <a:rPr lang="en-US" sz="2800" dirty="0"/>
                  <a:t>(</a:t>
                </a:r>
                <a14:m>
                  <m:oMath xmlns:m="http://schemas.openxmlformats.org/officeDocument/2006/math">
                    <m:r>
                      <a:rPr lang="en-US" sz="2800" i="1">
                        <a:latin typeface="Cambria Math" charset="0"/>
                      </a:rPr>
                      <m:t>𝑠</m:t>
                    </m:r>
                    <m:r>
                      <a:rPr lang="en-US" sz="2800" i="1">
                        <a:latin typeface="Cambria Math" charset="0"/>
                      </a:rPr>
                      <m:t>=0)</m:t>
                    </m:r>
                  </m:oMath>
                </a14:m>
                <a:r>
                  <a:rPr lang="en-US" sz="2800" dirty="0"/>
                  <a:t> and </a:t>
                </a:r>
                <a14:m>
                  <m:oMath xmlns:m="http://schemas.openxmlformats.org/officeDocument/2006/math">
                    <m:r>
                      <a:rPr lang="en-US" sz="2800">
                        <a:latin typeface="Cambria Math" charset="0"/>
                      </a:rPr>
                      <m:t>−</m:t>
                    </m:r>
                    <m:r>
                      <a:rPr lang="en-US" sz="2800" i="1">
                        <a:latin typeface="Cambria Math" charset="0"/>
                        <a:ea typeface="Cambria Math" charset="0"/>
                        <a:cs typeface="Cambria Math" charset="0"/>
                      </a:rPr>
                      <m:t>∞</m:t>
                    </m:r>
                    <m:r>
                      <a:rPr lang="en-US" sz="2800" i="1">
                        <a:latin typeface="Cambria Math" charset="0"/>
                      </a:rPr>
                      <m:t> </m:t>
                    </m:r>
                    <m:d>
                      <m:dPr>
                        <m:ctrlPr>
                          <a:rPr lang="en-US" sz="2800" i="1">
                            <a:latin typeface="Cambria Math" panose="02040503050406030204" pitchFamily="18" charset="0"/>
                            <a:ea typeface="Cambria Math" charset="0"/>
                            <a:cs typeface="Cambria Math" charset="0"/>
                          </a:rPr>
                        </m:ctrlPr>
                      </m:dPr>
                      <m:e>
                        <m:r>
                          <a:rPr lang="en-US" sz="2800" i="1">
                            <a:latin typeface="Cambria Math" charset="0"/>
                          </a:rPr>
                          <m:t>𝑠</m:t>
                        </m:r>
                        <m:r>
                          <a:rPr lang="en-US" sz="2800" i="1">
                            <a:latin typeface="Cambria Math" charset="0"/>
                          </a:rPr>
                          <m:t>=1</m:t>
                        </m:r>
                      </m:e>
                    </m:d>
                  </m:oMath>
                </a14:m>
                <a:endParaRPr lang="en-US" sz="2600" dirty="0"/>
              </a:p>
            </p:txBody>
          </p:sp>
        </mc:Choice>
        <mc:Fallback xmlns="">
          <p:sp>
            <p:nvSpPr>
              <p:cNvPr id="23" name="Rectangle 22">
                <a:extLst>
                  <a:ext uri="{FF2B5EF4-FFF2-40B4-BE49-F238E27FC236}">
                    <a16:creationId xmlns:a16="http://schemas.microsoft.com/office/drawing/2014/main" id="{016549E3-9299-9147-BD71-A394EB4EBD21}"/>
                  </a:ext>
                </a:extLst>
              </p:cNvPr>
              <p:cNvSpPr>
                <a:spLocks noRot="1" noChangeAspect="1" noMove="1" noResize="1" noEditPoints="1" noAdjustHandles="1" noChangeArrowheads="1" noChangeShapeType="1" noTextEdit="1"/>
              </p:cNvSpPr>
              <p:nvPr/>
            </p:nvSpPr>
            <p:spPr>
              <a:xfrm>
                <a:off x="401779" y="2678379"/>
                <a:ext cx="5935856" cy="523220"/>
              </a:xfrm>
              <a:prstGeom prst="rect">
                <a:avLst/>
              </a:prstGeom>
              <a:blipFill>
                <a:blip r:embed="rId6"/>
                <a:stretch>
                  <a:fillRect l="-1709" t="-9524" b="-33333"/>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32DFCC68-97FB-4F41-A7C8-151558BC7FEB}"/>
              </a:ext>
            </a:extLst>
          </p:cNvPr>
          <p:cNvGrpSpPr/>
          <p:nvPr/>
        </p:nvGrpSpPr>
        <p:grpSpPr>
          <a:xfrm>
            <a:off x="2856707" y="3432522"/>
            <a:ext cx="5721561" cy="546136"/>
            <a:chOff x="1447800" y="1874282"/>
            <a:chExt cx="6934200" cy="696954"/>
          </a:xfrm>
        </p:grpSpPr>
        <p:sp>
          <p:nvSpPr>
            <p:cNvPr id="39" name="Rectangle 38">
              <a:extLst>
                <a:ext uri="{FF2B5EF4-FFF2-40B4-BE49-F238E27FC236}">
                  <a16:creationId xmlns:a16="http://schemas.microsoft.com/office/drawing/2014/main" id="{29BE4DEE-E514-154F-A097-80E2E7950A74}"/>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C16B97B-409F-0B41-B2A8-CB236602ADD8}"/>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12784B3-F309-5942-9244-664F5F1A5FBE}"/>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9ED0F4D8-74FD-5A47-9014-AB732227F00B}"/>
                  </a:ext>
                </a:extLst>
              </p:cNvPr>
              <p:cNvSpPr/>
              <p:nvPr/>
            </p:nvSpPr>
            <p:spPr>
              <a:xfrm>
                <a:off x="2899012" y="3463411"/>
                <a:ext cx="42075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charset="0"/>
                          <a:ea typeface="Cambria Math" charset="0"/>
                          <a:cs typeface="Cambria Math" charset="0"/>
                        </a:rPr>
                        <m:t>𝑠</m:t>
                      </m:r>
                    </m:oMath>
                  </m:oMathPara>
                </a14:m>
                <a:endParaRPr lang="en-US" sz="2600" dirty="0"/>
              </a:p>
            </p:txBody>
          </p:sp>
        </mc:Choice>
        <mc:Fallback xmlns="">
          <p:sp>
            <p:nvSpPr>
              <p:cNvPr id="42" name="Rectangle 41">
                <a:extLst>
                  <a:ext uri="{FF2B5EF4-FFF2-40B4-BE49-F238E27FC236}">
                    <a16:creationId xmlns:a16="http://schemas.microsoft.com/office/drawing/2014/main" id="{9ED0F4D8-74FD-5A47-9014-AB732227F00B}"/>
                  </a:ext>
                </a:extLst>
              </p:cNvPr>
              <p:cNvSpPr>
                <a:spLocks noRot="1" noChangeAspect="1" noMove="1" noResize="1" noEditPoints="1" noAdjustHandles="1" noChangeArrowheads="1" noChangeShapeType="1" noTextEdit="1"/>
              </p:cNvSpPr>
              <p:nvPr/>
            </p:nvSpPr>
            <p:spPr>
              <a:xfrm>
                <a:off x="2899012" y="3463411"/>
                <a:ext cx="420756" cy="4924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9ADCD2EF-1805-F743-851F-37415FA0B7FE}"/>
                  </a:ext>
                </a:extLst>
              </p:cNvPr>
              <p:cNvSpPr/>
              <p:nvPr/>
            </p:nvSpPr>
            <p:spPr>
              <a:xfrm>
                <a:off x="3420240" y="3483527"/>
                <a:ext cx="1727332"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111</m:t>
                      </m:r>
                      <m:r>
                        <a:rPr lang="en-US" sz="2600" i="1">
                          <a:solidFill>
                            <a:srgbClr val="FF0000"/>
                          </a:solidFill>
                          <a:latin typeface="Cambria Math" panose="02040503050406030204" pitchFamily="18" charset="0"/>
                        </a:rPr>
                        <m:t>…</m:t>
                      </m:r>
                      <m:r>
                        <a:rPr lang="en-US" sz="2600" b="0" i="1" smtClean="0">
                          <a:solidFill>
                            <a:srgbClr val="FF0000"/>
                          </a:solidFill>
                          <a:latin typeface="Cambria Math" panose="02040503050406030204" pitchFamily="18" charset="0"/>
                        </a:rPr>
                        <m:t>111</m:t>
                      </m:r>
                    </m:oMath>
                  </m:oMathPara>
                </a14:m>
                <a:endParaRPr lang="en-US" sz="2600" dirty="0">
                  <a:solidFill>
                    <a:srgbClr val="FF0000"/>
                  </a:solidFill>
                </a:endParaRPr>
              </a:p>
            </p:txBody>
          </p:sp>
        </mc:Choice>
        <mc:Fallback xmlns="">
          <p:sp>
            <p:nvSpPr>
              <p:cNvPr id="43" name="Rectangle 42">
                <a:extLst>
                  <a:ext uri="{FF2B5EF4-FFF2-40B4-BE49-F238E27FC236}">
                    <a16:creationId xmlns:a16="http://schemas.microsoft.com/office/drawing/2014/main" id="{9ADCD2EF-1805-F743-851F-37415FA0B7FE}"/>
                  </a:ext>
                </a:extLst>
              </p:cNvPr>
              <p:cNvSpPr>
                <a:spLocks noRot="1" noChangeAspect="1" noMove="1" noResize="1" noEditPoints="1" noAdjustHandles="1" noChangeArrowheads="1" noChangeShapeType="1" noTextEdit="1"/>
              </p:cNvSpPr>
              <p:nvPr/>
            </p:nvSpPr>
            <p:spPr>
              <a:xfrm>
                <a:off x="3420240" y="3483527"/>
                <a:ext cx="1727332" cy="49244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7B122A-4964-D347-A97B-BD0D9BF25702}"/>
                  </a:ext>
                </a:extLst>
              </p:cNvPr>
              <p:cNvSpPr/>
              <p:nvPr/>
            </p:nvSpPr>
            <p:spPr>
              <a:xfrm>
                <a:off x="5742695" y="3501932"/>
                <a:ext cx="2401683"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0000……0000</m:t>
                      </m:r>
                    </m:oMath>
                  </m:oMathPara>
                </a14:m>
                <a:endParaRPr lang="en-US" sz="2600" dirty="0">
                  <a:solidFill>
                    <a:srgbClr val="FF0000"/>
                  </a:solidFill>
                </a:endParaRPr>
              </a:p>
            </p:txBody>
          </p:sp>
        </mc:Choice>
        <mc:Fallback xmlns="">
          <p:sp>
            <p:nvSpPr>
              <p:cNvPr id="44" name="Rectangle 43">
                <a:extLst>
                  <a:ext uri="{FF2B5EF4-FFF2-40B4-BE49-F238E27FC236}">
                    <a16:creationId xmlns:a16="http://schemas.microsoft.com/office/drawing/2014/main" id="{447B122A-4964-D347-A97B-BD0D9BF25702}"/>
                  </a:ext>
                </a:extLst>
              </p:cNvPr>
              <p:cNvSpPr>
                <a:spLocks noRot="1" noChangeAspect="1" noMove="1" noResize="1" noEditPoints="1" noAdjustHandles="1" noChangeArrowheads="1" noChangeShapeType="1" noTextEdit="1"/>
              </p:cNvSpPr>
              <p:nvPr/>
            </p:nvSpPr>
            <p:spPr>
              <a:xfrm>
                <a:off x="5742695" y="3501932"/>
                <a:ext cx="2401683" cy="49244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7CBBE76-050D-9B4D-9DD5-71E1E78E255A}"/>
                  </a:ext>
                </a:extLst>
              </p:cNvPr>
              <p:cNvSpPr/>
              <p:nvPr/>
            </p:nvSpPr>
            <p:spPr>
              <a:xfrm>
                <a:off x="1779561" y="3392269"/>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45" name="Rectangle 44">
                <a:extLst>
                  <a:ext uri="{FF2B5EF4-FFF2-40B4-BE49-F238E27FC236}">
                    <a16:creationId xmlns:a16="http://schemas.microsoft.com/office/drawing/2014/main" id="{87CBBE76-050D-9B4D-9DD5-71E1E78E255A}"/>
                  </a:ext>
                </a:extLst>
              </p:cNvPr>
              <p:cNvSpPr>
                <a:spLocks noRot="1" noChangeAspect="1" noMove="1" noResize="1" noEditPoints="1" noAdjustHandles="1" noChangeArrowheads="1" noChangeShapeType="1" noTextEdit="1"/>
              </p:cNvSpPr>
              <p:nvPr/>
            </p:nvSpPr>
            <p:spPr>
              <a:xfrm>
                <a:off x="1779561" y="3392269"/>
                <a:ext cx="1020985" cy="646331"/>
              </a:xfrm>
              <a:prstGeom prst="rect">
                <a:avLst/>
              </a:prstGeom>
              <a:blipFill>
                <a:blip r:embed="rId10"/>
                <a:stretch>
                  <a:fillRect/>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61481DC6-33AC-7549-9D92-9F6B7128846A}"/>
              </a:ext>
            </a:extLst>
          </p:cNvPr>
          <p:cNvSpPr/>
          <p:nvPr/>
        </p:nvSpPr>
        <p:spPr>
          <a:xfrm>
            <a:off x="401779" y="4253740"/>
            <a:ext cx="7033529" cy="492443"/>
          </a:xfrm>
          <a:prstGeom prst="rect">
            <a:avLst/>
          </a:prstGeom>
        </p:spPr>
        <p:txBody>
          <a:bodyPr wrap="none">
            <a:spAutoFit/>
          </a:bodyPr>
          <a:lstStyle/>
          <a:p>
            <a:r>
              <a:rPr lang="en-US" sz="2600" b="1" dirty="0"/>
              <a:t>3) </a:t>
            </a:r>
            <a:r>
              <a:rPr lang="en-US" sz="2600" b="1" u="sng" dirty="0" err="1"/>
              <a:t>NaN</a:t>
            </a:r>
            <a:r>
              <a:rPr lang="en-US" sz="2600" dirty="0"/>
              <a:t>: (results from operations with undefined results)</a:t>
            </a:r>
          </a:p>
        </p:txBody>
      </p:sp>
      <p:grpSp>
        <p:nvGrpSpPr>
          <p:cNvPr id="49" name="Group 48">
            <a:extLst>
              <a:ext uri="{FF2B5EF4-FFF2-40B4-BE49-F238E27FC236}">
                <a16:creationId xmlns:a16="http://schemas.microsoft.com/office/drawing/2014/main" id="{19466B28-CF71-824A-B9D2-C3A505FEF64A}"/>
              </a:ext>
            </a:extLst>
          </p:cNvPr>
          <p:cNvGrpSpPr/>
          <p:nvPr/>
        </p:nvGrpSpPr>
        <p:grpSpPr>
          <a:xfrm>
            <a:off x="2817162" y="5012956"/>
            <a:ext cx="5721561" cy="546136"/>
            <a:chOff x="1447800" y="1874282"/>
            <a:chExt cx="6934200" cy="696954"/>
          </a:xfrm>
        </p:grpSpPr>
        <p:sp>
          <p:nvSpPr>
            <p:cNvPr id="50" name="Rectangle 49">
              <a:extLst>
                <a:ext uri="{FF2B5EF4-FFF2-40B4-BE49-F238E27FC236}">
                  <a16:creationId xmlns:a16="http://schemas.microsoft.com/office/drawing/2014/main" id="{351154A6-41E9-C446-A9BD-09A33EDA7CF2}"/>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77F02BA-A9DA-8B47-845A-63880A3E0E20}"/>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4952DE-EFBB-FC42-A184-6FA340811CEC}"/>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7EEEE8A6-0B4E-6643-A09A-C1DAD617870D}"/>
                  </a:ext>
                </a:extLst>
              </p:cNvPr>
              <p:cNvSpPr/>
              <p:nvPr/>
            </p:nvSpPr>
            <p:spPr>
              <a:xfrm>
                <a:off x="2859467" y="5043845"/>
                <a:ext cx="42075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charset="0"/>
                          <a:ea typeface="Cambria Math" charset="0"/>
                          <a:cs typeface="Cambria Math" charset="0"/>
                        </a:rPr>
                        <m:t>𝑠</m:t>
                      </m:r>
                    </m:oMath>
                  </m:oMathPara>
                </a14:m>
                <a:endParaRPr lang="en-US" sz="2600" dirty="0"/>
              </a:p>
            </p:txBody>
          </p:sp>
        </mc:Choice>
        <mc:Fallback xmlns="">
          <p:sp>
            <p:nvSpPr>
              <p:cNvPr id="53" name="Rectangle 52">
                <a:extLst>
                  <a:ext uri="{FF2B5EF4-FFF2-40B4-BE49-F238E27FC236}">
                    <a16:creationId xmlns:a16="http://schemas.microsoft.com/office/drawing/2014/main" id="{7EEEE8A6-0B4E-6643-A09A-C1DAD617870D}"/>
                  </a:ext>
                </a:extLst>
              </p:cNvPr>
              <p:cNvSpPr>
                <a:spLocks noRot="1" noChangeAspect="1" noMove="1" noResize="1" noEditPoints="1" noAdjustHandles="1" noChangeArrowheads="1" noChangeShapeType="1" noTextEdit="1"/>
              </p:cNvSpPr>
              <p:nvPr/>
            </p:nvSpPr>
            <p:spPr>
              <a:xfrm>
                <a:off x="2859467" y="5043845"/>
                <a:ext cx="420756" cy="492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F3B731F0-A134-E34D-AAD5-B0F967C3D9CC}"/>
                  </a:ext>
                </a:extLst>
              </p:cNvPr>
              <p:cNvSpPr/>
              <p:nvPr/>
            </p:nvSpPr>
            <p:spPr>
              <a:xfrm>
                <a:off x="3380695" y="5063961"/>
                <a:ext cx="1727332"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111</m:t>
                      </m:r>
                      <m:r>
                        <a:rPr lang="en-US" sz="2600" i="1">
                          <a:solidFill>
                            <a:srgbClr val="FF0000"/>
                          </a:solidFill>
                          <a:latin typeface="Cambria Math" panose="02040503050406030204" pitchFamily="18" charset="0"/>
                        </a:rPr>
                        <m:t>…</m:t>
                      </m:r>
                      <m:r>
                        <a:rPr lang="en-US" sz="2600" b="0" i="1" smtClean="0">
                          <a:solidFill>
                            <a:srgbClr val="FF0000"/>
                          </a:solidFill>
                          <a:latin typeface="Cambria Math" panose="02040503050406030204" pitchFamily="18" charset="0"/>
                        </a:rPr>
                        <m:t>111</m:t>
                      </m:r>
                    </m:oMath>
                  </m:oMathPara>
                </a14:m>
                <a:endParaRPr lang="en-US" sz="2600" dirty="0">
                  <a:solidFill>
                    <a:srgbClr val="FF0000"/>
                  </a:solidFill>
                </a:endParaRPr>
              </a:p>
            </p:txBody>
          </p:sp>
        </mc:Choice>
        <mc:Fallback xmlns="">
          <p:sp>
            <p:nvSpPr>
              <p:cNvPr id="54" name="Rectangle 53">
                <a:extLst>
                  <a:ext uri="{FF2B5EF4-FFF2-40B4-BE49-F238E27FC236}">
                    <a16:creationId xmlns:a16="http://schemas.microsoft.com/office/drawing/2014/main" id="{F3B731F0-A134-E34D-AAD5-B0F967C3D9CC}"/>
                  </a:ext>
                </a:extLst>
              </p:cNvPr>
              <p:cNvSpPr>
                <a:spLocks noRot="1" noChangeAspect="1" noMove="1" noResize="1" noEditPoints="1" noAdjustHandles="1" noChangeArrowheads="1" noChangeShapeType="1" noTextEdit="1"/>
              </p:cNvSpPr>
              <p:nvPr/>
            </p:nvSpPr>
            <p:spPr>
              <a:xfrm>
                <a:off x="3380695" y="5063961"/>
                <a:ext cx="1727332" cy="49244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802A6F3C-E64D-DA4F-8269-0D7D0CF39EB8}"/>
                  </a:ext>
                </a:extLst>
              </p:cNvPr>
              <p:cNvSpPr/>
              <p:nvPr/>
            </p:nvSpPr>
            <p:spPr>
              <a:xfrm>
                <a:off x="5258386" y="5048227"/>
                <a:ext cx="3250313"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𝑎𝑛𝑦𝑡h𝑖𝑛𝑔</m:t>
                      </m:r>
                      <m:r>
                        <a:rPr lang="en-US" sz="2600" b="0" i="1" smtClean="0">
                          <a:solidFill>
                            <a:srgbClr val="FF0000"/>
                          </a:solidFill>
                          <a:latin typeface="Cambria Math" panose="02040503050406030204" pitchFamily="18" charset="0"/>
                        </a:rPr>
                        <m:t> ≠00…00</m:t>
                      </m:r>
                    </m:oMath>
                  </m:oMathPara>
                </a14:m>
                <a:endParaRPr lang="en-US" sz="2600" dirty="0">
                  <a:solidFill>
                    <a:srgbClr val="FF0000"/>
                  </a:solidFill>
                </a:endParaRPr>
              </a:p>
            </p:txBody>
          </p:sp>
        </mc:Choice>
        <mc:Fallback xmlns="">
          <p:sp>
            <p:nvSpPr>
              <p:cNvPr id="55" name="Rectangle 54">
                <a:extLst>
                  <a:ext uri="{FF2B5EF4-FFF2-40B4-BE49-F238E27FC236}">
                    <a16:creationId xmlns:a16="http://schemas.microsoft.com/office/drawing/2014/main" id="{802A6F3C-E64D-DA4F-8269-0D7D0CF39EB8}"/>
                  </a:ext>
                </a:extLst>
              </p:cNvPr>
              <p:cNvSpPr>
                <a:spLocks noRot="1" noChangeAspect="1" noMove="1" noResize="1" noEditPoints="1" noAdjustHandles="1" noChangeArrowheads="1" noChangeShapeType="1" noTextEdit="1"/>
              </p:cNvSpPr>
              <p:nvPr/>
            </p:nvSpPr>
            <p:spPr>
              <a:xfrm>
                <a:off x="5258386" y="5048227"/>
                <a:ext cx="3250313" cy="492443"/>
              </a:xfrm>
              <a:prstGeom prst="rect">
                <a:avLst/>
              </a:prstGeom>
              <a:blipFill>
                <a:blip r:embed="rId13"/>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E4C95BF-376F-1940-824B-F36A12EE2533}"/>
                  </a:ext>
                </a:extLst>
              </p:cNvPr>
              <p:cNvSpPr/>
              <p:nvPr/>
            </p:nvSpPr>
            <p:spPr>
              <a:xfrm>
                <a:off x="1740016" y="4972703"/>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56" name="Rectangle 55">
                <a:extLst>
                  <a:ext uri="{FF2B5EF4-FFF2-40B4-BE49-F238E27FC236}">
                    <a16:creationId xmlns:a16="http://schemas.microsoft.com/office/drawing/2014/main" id="{BE4C95BF-376F-1940-824B-F36A12EE2533}"/>
                  </a:ext>
                </a:extLst>
              </p:cNvPr>
              <p:cNvSpPr>
                <a:spLocks noRot="1" noChangeAspect="1" noMove="1" noResize="1" noEditPoints="1" noAdjustHandles="1" noChangeArrowheads="1" noChangeShapeType="1" noTextEdit="1"/>
              </p:cNvSpPr>
              <p:nvPr/>
            </p:nvSpPr>
            <p:spPr>
              <a:xfrm>
                <a:off x="1740016" y="4972703"/>
                <a:ext cx="1020985" cy="64633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112D5F1-572C-9941-906A-FBFE7CDC0E2C}"/>
                  </a:ext>
                </a:extLst>
              </p:cNvPr>
              <p:cNvSpPr/>
              <p:nvPr/>
            </p:nvSpPr>
            <p:spPr>
              <a:xfrm>
                <a:off x="314755" y="5846350"/>
                <a:ext cx="8524445" cy="769441"/>
              </a:xfrm>
              <a:prstGeom prst="rect">
                <a:avLst/>
              </a:prstGeom>
            </p:spPr>
            <p:txBody>
              <a:bodyPr wrap="square">
                <a:spAutoFit/>
              </a:bodyPr>
              <a:lstStyle/>
              <a:p>
                <a:r>
                  <a:rPr lang="en-US" sz="2200" dirty="0"/>
                  <a:t>Note that the exponent </a:t>
                </a:r>
                <a14:m>
                  <m:oMath xmlns:m="http://schemas.openxmlformats.org/officeDocument/2006/math">
                    <m:r>
                      <a:rPr lang="en-US" sz="2200" i="1">
                        <a:solidFill>
                          <a:srgbClr val="FF0000"/>
                        </a:solidFill>
                        <a:latin typeface="Cambria Math" panose="02040503050406030204" pitchFamily="18" charset="0"/>
                      </a:rPr>
                      <m:t>𝑐</m:t>
                    </m:r>
                    <m:r>
                      <a:rPr lang="en-US" sz="2200" i="1">
                        <a:solidFill>
                          <a:srgbClr val="FF0000"/>
                        </a:solidFill>
                        <a:latin typeface="Cambria Math" panose="02040503050406030204" pitchFamily="18" charset="0"/>
                      </a:rPr>
                      <m:t>=</m:t>
                    </m:r>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000…000</m:t>
                        </m:r>
                      </m:e>
                    </m:d>
                    <m:r>
                      <a:rPr lang="en-US" sz="2200" b="1" i="0" smtClean="0">
                        <a:solidFill>
                          <a:srgbClr val="FF0000"/>
                        </a:solidFill>
                        <a:latin typeface="Cambria Math" panose="02040503050406030204" pitchFamily="18" charset="0"/>
                      </a:rPr>
                      <m:t> </m:t>
                    </m:r>
                  </m:oMath>
                </a14:m>
                <a:r>
                  <a:rPr lang="en-US" sz="2200" dirty="0"/>
                  <a:t>and </a:t>
                </a:r>
                <a14:m>
                  <m:oMath xmlns:m="http://schemas.openxmlformats.org/officeDocument/2006/math">
                    <m:r>
                      <a:rPr lang="en-US" sz="2200" i="1">
                        <a:solidFill>
                          <a:srgbClr val="FF0000"/>
                        </a:solidFill>
                        <a:latin typeface="Cambria Math" panose="02040503050406030204" pitchFamily="18" charset="0"/>
                      </a:rPr>
                      <m:t>𝑐</m:t>
                    </m:r>
                    <m:r>
                      <a:rPr lang="en-US" sz="2200" i="1">
                        <a:solidFill>
                          <a:srgbClr val="FF0000"/>
                        </a:solidFill>
                        <a:latin typeface="Cambria Math" panose="02040503050406030204" pitchFamily="18" charset="0"/>
                      </a:rPr>
                      <m:t>=</m:t>
                    </m:r>
                    <m:d>
                      <m:dPr>
                        <m:ctrlPr>
                          <a:rPr lang="en-US" sz="2200" i="1">
                            <a:solidFill>
                              <a:srgbClr val="FF0000"/>
                            </a:solidFill>
                            <a:latin typeface="Cambria Math" panose="02040503050406030204" pitchFamily="18" charset="0"/>
                          </a:rPr>
                        </m:ctrlPr>
                      </m:dPr>
                      <m:e>
                        <m:r>
                          <a:rPr lang="en-US" sz="2200" b="0" i="1" smtClean="0">
                            <a:solidFill>
                              <a:srgbClr val="FF0000"/>
                            </a:solidFill>
                            <a:latin typeface="Cambria Math" panose="02040503050406030204" pitchFamily="18" charset="0"/>
                          </a:rPr>
                          <m:t>111</m:t>
                        </m:r>
                        <m:r>
                          <a:rPr lang="en-US" sz="2200" i="1">
                            <a:solidFill>
                              <a:srgbClr val="FF0000"/>
                            </a:solidFill>
                            <a:latin typeface="Cambria Math" panose="02040503050406030204" pitchFamily="18" charset="0"/>
                          </a:rPr>
                          <m:t>…</m:t>
                        </m:r>
                        <m:r>
                          <a:rPr lang="en-US" sz="2200" b="0" i="1" smtClean="0">
                            <a:solidFill>
                              <a:srgbClr val="FF0000"/>
                            </a:solidFill>
                            <a:latin typeface="Cambria Math" panose="02040503050406030204" pitchFamily="18" charset="0"/>
                          </a:rPr>
                          <m:t>111</m:t>
                        </m:r>
                      </m:e>
                    </m:d>
                  </m:oMath>
                </a14:m>
                <a:r>
                  <a:rPr lang="en-US" sz="2200" dirty="0"/>
                  <a:t>  are reserved for these special cases, which limits the exponent range for the other numbers.</a:t>
                </a:r>
              </a:p>
            </p:txBody>
          </p:sp>
        </mc:Choice>
        <mc:Fallback xmlns="">
          <p:sp>
            <p:nvSpPr>
              <p:cNvPr id="57" name="Rectangle 56">
                <a:extLst>
                  <a:ext uri="{FF2B5EF4-FFF2-40B4-BE49-F238E27FC236}">
                    <a16:creationId xmlns:a16="http://schemas.microsoft.com/office/drawing/2014/main" id="{C112D5F1-572C-9941-906A-FBFE7CDC0E2C}"/>
                  </a:ext>
                </a:extLst>
              </p:cNvPr>
              <p:cNvSpPr>
                <a:spLocks noRot="1" noChangeAspect="1" noMove="1" noResize="1" noEditPoints="1" noAdjustHandles="1" noChangeArrowheads="1" noChangeShapeType="1" noTextEdit="1"/>
              </p:cNvSpPr>
              <p:nvPr/>
            </p:nvSpPr>
            <p:spPr>
              <a:xfrm>
                <a:off x="314755" y="5846350"/>
                <a:ext cx="8524445" cy="769441"/>
              </a:xfrm>
              <a:prstGeom prst="rect">
                <a:avLst/>
              </a:prstGeom>
              <a:blipFill>
                <a:blip r:embed="rId15"/>
                <a:stretch>
                  <a:fillRect l="-893" t="-3226"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2914E4EF-860D-FC4B-BC4D-6E05024D6A94}"/>
                  </a:ext>
                </a:extLst>
              </p:cNvPr>
              <p:cNvSpPr/>
              <p:nvPr/>
            </p:nvSpPr>
            <p:spPr>
              <a:xfrm>
                <a:off x="3029742" y="916223"/>
                <a:ext cx="33078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r>
                        <a:rPr lang="en-US" sz="2400" b="1" i="1" smtClean="0">
                          <a:solidFill>
                            <a:srgbClr val="FF0000"/>
                          </a:solidFill>
                          <a:latin typeface="Cambria Math" charset="0"/>
                          <a:ea typeface="Cambria Math" charset="0"/>
                          <a:cs typeface="Cambria Math" charset="0"/>
                        </a:rPr>
                        <m:t> </m:t>
                      </m:r>
                      <m:r>
                        <a:rPr lang="en-US" sz="2400" i="1" smtClean="0">
                          <a:latin typeface="Cambria Math" charset="0"/>
                          <a:ea typeface="Cambria Math" charset="0"/>
                          <a:cs typeface="Cambria Math" charset="0"/>
                        </a:rPr>
                        <m:t>=</m:t>
                      </m:r>
                    </m:oMath>
                  </m:oMathPara>
                </a14:m>
                <a:endParaRPr lang="en-US" sz="2400" dirty="0"/>
              </a:p>
            </p:txBody>
          </p:sp>
        </mc:Choice>
        <mc:Fallback xmlns="">
          <p:sp>
            <p:nvSpPr>
              <p:cNvPr id="59" name="Rectangle 58">
                <a:extLst>
                  <a:ext uri="{FF2B5EF4-FFF2-40B4-BE49-F238E27FC236}">
                    <a16:creationId xmlns:a16="http://schemas.microsoft.com/office/drawing/2014/main" id="{2914E4EF-860D-FC4B-BC4D-6E05024D6A94}"/>
                  </a:ext>
                </a:extLst>
              </p:cNvPr>
              <p:cNvSpPr>
                <a:spLocks noRot="1" noChangeAspect="1" noMove="1" noResize="1" noEditPoints="1" noAdjustHandles="1" noChangeArrowheads="1" noChangeShapeType="1" noTextEdit="1"/>
              </p:cNvSpPr>
              <p:nvPr/>
            </p:nvSpPr>
            <p:spPr>
              <a:xfrm>
                <a:off x="3029742" y="916223"/>
                <a:ext cx="3307893" cy="461665"/>
              </a:xfrm>
              <a:prstGeom prst="rect">
                <a:avLst/>
              </a:prstGeom>
              <a:blipFill>
                <a:blip r:embed="rId16"/>
                <a:stretch>
                  <a:fillRect b="-16667"/>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0B600384-579D-9C44-95A9-34C483ECEC4F}"/>
              </a:ext>
            </a:extLst>
          </p:cNvPr>
          <p:cNvGrpSpPr/>
          <p:nvPr/>
        </p:nvGrpSpPr>
        <p:grpSpPr>
          <a:xfrm>
            <a:off x="6235363" y="896642"/>
            <a:ext cx="2608556" cy="425017"/>
            <a:chOff x="3733800" y="1176723"/>
            <a:chExt cx="2608556" cy="425017"/>
          </a:xfrm>
        </p:grpSpPr>
        <p:sp>
          <p:nvSpPr>
            <p:cNvPr id="61" name="Rectangle 60">
              <a:extLst>
                <a:ext uri="{FF2B5EF4-FFF2-40B4-BE49-F238E27FC236}">
                  <a16:creationId xmlns:a16="http://schemas.microsoft.com/office/drawing/2014/main" id="{C9B04158-DB84-724C-8DF3-EB071273A03D}"/>
                </a:ext>
              </a:extLst>
            </p:cNvPr>
            <p:cNvSpPr/>
            <p:nvPr/>
          </p:nvSpPr>
          <p:spPr>
            <a:xfrm>
              <a:off x="3785449" y="1188856"/>
              <a:ext cx="2556907"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B4AB056C-2324-DC45-A039-D8676005C828}"/>
                </a:ext>
              </a:extLst>
            </p:cNvPr>
            <p:cNvCxnSpPr/>
            <p:nvPr/>
          </p:nvCxnSpPr>
          <p:spPr>
            <a:xfrm>
              <a:off x="4098919" y="119537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D7F4AAD-A1B5-2A41-937C-C566EBAD6895}"/>
                </a:ext>
              </a:extLst>
            </p:cNvPr>
            <p:cNvCxnSpPr/>
            <p:nvPr/>
          </p:nvCxnSpPr>
          <p:spPr>
            <a:xfrm>
              <a:off x="4972895" y="120110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B84C8D3-38CF-6049-B196-F332FF8A26CE}"/>
                    </a:ext>
                  </a:extLst>
                </p:cNvPr>
                <p:cNvSpPr/>
                <p:nvPr/>
              </p:nvSpPr>
              <p:spPr>
                <a:xfrm>
                  <a:off x="3733800" y="1200090"/>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charset="0"/>
                            <a:ea typeface="Cambria Math" charset="0"/>
                            <a:cs typeface="Cambria Math" charset="0"/>
                          </a:rPr>
                          <m:t>𝒔</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733800" y="1200090"/>
                  <a:ext cx="423525" cy="40011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7268C703-4F1A-C845-943B-8E8C35878FF2}"/>
                    </a:ext>
                  </a:extLst>
                </p:cNvPr>
                <p:cNvSpPr/>
                <p:nvPr/>
              </p:nvSpPr>
              <p:spPr>
                <a:xfrm>
                  <a:off x="4309004"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𝒄</m:t>
                        </m:r>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4309004" y="1176723"/>
                  <a:ext cx="423525" cy="400110"/>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D92E0831-4DC6-BB43-8B5A-5122C45266D5}"/>
                    </a:ext>
                  </a:extLst>
                </p:cNvPr>
                <p:cNvSpPr/>
                <p:nvPr/>
              </p:nvSpPr>
              <p:spPr>
                <a:xfrm>
                  <a:off x="5431067"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𝒇</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431067" y="1176723"/>
                  <a:ext cx="423525" cy="400110"/>
                </a:xfrm>
                <a:prstGeom prst="rect">
                  <a:avLst/>
                </a:prstGeom>
                <a:blipFill rotWithShape="0">
                  <a:blip r:embed="rId19"/>
                  <a:stretch>
                    <a:fillRect b="-13846"/>
                  </a:stretch>
                </a:blipFill>
              </p:spPr>
              <p:txBody>
                <a:bodyPr/>
                <a:lstStyle/>
                <a:p>
                  <a:r>
                    <a:rPr lang="en-US">
                      <a:noFill/>
                    </a:rPr>
                    <a:t> </a:t>
                  </a:r>
                </a:p>
              </p:txBody>
            </p:sp>
          </mc:Fallback>
        </mc:AlternateContent>
      </p:grpSp>
    </p:spTree>
    <p:extLst>
      <p:ext uri="{BB962C8B-B14F-4D97-AF65-F5344CB8AC3E}">
        <p14:creationId xmlns:p14="http://schemas.microsoft.com/office/powerpoint/2010/main" val="104841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4" y="-92076"/>
            <a:ext cx="7772400" cy="1143000"/>
          </a:xfrm>
        </p:spPr>
        <p:txBody>
          <a:bodyPr/>
          <a:lstStyle/>
          <a:p>
            <a:r>
              <a:rPr lang="en-US" dirty="0"/>
              <a:t>IEEE-754 Single Precision (32-bit)</a:t>
            </a:r>
          </a:p>
        </p:txBody>
      </p:sp>
      <mc:AlternateContent xmlns:mc="http://schemas.openxmlformats.org/markup-compatibility/2006" xmlns:a14="http://schemas.microsoft.com/office/drawing/2010/main">
        <mc:Choice Requires="a14">
          <p:sp>
            <p:nvSpPr>
              <p:cNvPr id="7" name="Rectangle 6"/>
              <p:cNvSpPr/>
              <p:nvPr/>
            </p:nvSpPr>
            <p:spPr>
              <a:xfrm>
                <a:off x="2863925" y="1141368"/>
                <a:ext cx="30113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863925" y="1141368"/>
                <a:ext cx="3011337" cy="461665"/>
              </a:xfrm>
              <a:prstGeom prst="rect">
                <a:avLst/>
              </a:prstGeom>
              <a:blipFill rotWithShape="0">
                <a:blip r:embed="rId3"/>
                <a:stretch>
                  <a:fillRect t="-106579" b="-126316"/>
                </a:stretch>
              </a:blipFill>
            </p:spPr>
            <p:txBody>
              <a:bodyPr/>
              <a:lstStyle/>
              <a:p>
                <a:r>
                  <a:rPr lang="en-US">
                    <a:noFill/>
                  </a:rPr>
                  <a:t> </a:t>
                </a:r>
              </a:p>
            </p:txBody>
          </p:sp>
        </mc:Fallback>
      </mc:AlternateContent>
      <p:sp>
        <p:nvSpPr>
          <p:cNvPr id="26" name="Right Brace 25"/>
          <p:cNvSpPr/>
          <p:nvPr/>
        </p:nvSpPr>
        <p:spPr>
          <a:xfrm rot="5400000">
            <a:off x="2815407" y="1555423"/>
            <a:ext cx="314761" cy="22945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p:cNvSpPr/>
          <p:nvPr/>
        </p:nvSpPr>
        <p:spPr>
          <a:xfrm rot="5400000">
            <a:off x="6006040" y="713394"/>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p:cNvSpPr/>
          <p:nvPr/>
        </p:nvSpPr>
        <p:spPr>
          <a:xfrm rot="5400000">
            <a:off x="1368861" y="2389530"/>
            <a:ext cx="286060" cy="6272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p:cNvSpPr/>
          <p:nvPr/>
        </p:nvSpPr>
        <p:spPr>
          <a:xfrm>
            <a:off x="1142090" y="2865917"/>
            <a:ext cx="798156" cy="646331"/>
          </a:xfrm>
          <a:prstGeom prst="rect">
            <a:avLst/>
          </a:prstGeom>
        </p:spPr>
        <p:txBody>
          <a:bodyPr wrap="square">
            <a:spAutoFit/>
          </a:bodyPr>
          <a:lstStyle/>
          <a:p>
            <a:pPr algn="ctr"/>
            <a:r>
              <a:rPr lang="en-US"/>
              <a:t>sign (1-bit)</a:t>
            </a:r>
            <a:endParaRPr lang="en-US" dirty="0"/>
          </a:p>
        </p:txBody>
      </p:sp>
      <p:sp>
        <p:nvSpPr>
          <p:cNvPr id="30" name="Rectangle 29"/>
          <p:cNvSpPr/>
          <p:nvPr/>
        </p:nvSpPr>
        <p:spPr>
          <a:xfrm>
            <a:off x="2543602" y="2839821"/>
            <a:ext cx="966931" cy="646331"/>
          </a:xfrm>
          <a:prstGeom prst="rect">
            <a:avLst/>
          </a:prstGeom>
        </p:spPr>
        <p:txBody>
          <a:bodyPr wrap="none">
            <a:spAutoFit/>
          </a:bodyPr>
          <a:lstStyle/>
          <a:p>
            <a:pPr algn="ctr"/>
            <a:r>
              <a:rPr lang="en-US" dirty="0"/>
              <a:t>e</a:t>
            </a:r>
            <a:r>
              <a:rPr lang="en-US"/>
              <a:t>xponent</a:t>
            </a:r>
            <a:endParaRPr lang="en-US" dirty="0"/>
          </a:p>
          <a:p>
            <a:pPr algn="ctr"/>
            <a:r>
              <a:rPr lang="en-US" dirty="0"/>
              <a:t>(8-bit)</a:t>
            </a:r>
          </a:p>
        </p:txBody>
      </p:sp>
      <p:sp>
        <p:nvSpPr>
          <p:cNvPr id="31" name="Rectangle 30"/>
          <p:cNvSpPr/>
          <p:nvPr/>
        </p:nvSpPr>
        <p:spPr>
          <a:xfrm>
            <a:off x="5620512" y="2839821"/>
            <a:ext cx="1061509" cy="646331"/>
          </a:xfrm>
          <a:prstGeom prst="rect">
            <a:avLst/>
          </a:prstGeom>
        </p:spPr>
        <p:txBody>
          <a:bodyPr wrap="none">
            <a:spAutoFit/>
          </a:bodyPr>
          <a:lstStyle/>
          <a:p>
            <a:pPr algn="ctr"/>
            <a:r>
              <a:rPr lang="en-US" dirty="0"/>
              <a:t>s</a:t>
            </a:r>
            <a:r>
              <a:rPr lang="en-US"/>
              <a:t>ignificand</a:t>
            </a:r>
            <a:endParaRPr lang="en-US" dirty="0"/>
          </a:p>
          <a:p>
            <a:pPr algn="ctr"/>
            <a:r>
              <a:rPr lang="en-US" dirty="0"/>
              <a:t>(23-bit)</a:t>
            </a:r>
          </a:p>
        </p:txBody>
      </p:sp>
      <p:grpSp>
        <p:nvGrpSpPr>
          <p:cNvPr id="32" name="Group 31"/>
          <p:cNvGrpSpPr/>
          <p:nvPr/>
        </p:nvGrpSpPr>
        <p:grpSpPr>
          <a:xfrm>
            <a:off x="1198268" y="1828800"/>
            <a:ext cx="6934200" cy="696954"/>
            <a:chOff x="1447800" y="1874282"/>
            <a:chExt cx="6934200" cy="696954"/>
          </a:xfrm>
        </p:grpSpPr>
        <p:sp>
          <p:nvSpPr>
            <p:cNvPr id="33" name="Rectangle 32"/>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angle 35"/>
              <p:cNvSpPr/>
              <p:nvPr/>
            </p:nvSpPr>
            <p:spPr>
              <a:xfrm>
                <a:off x="1240573" y="1859689"/>
                <a:ext cx="511550"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𝑠</m:t>
                      </m:r>
                    </m:oMath>
                  </m:oMathPara>
                </a14:m>
                <a:endParaRPr lang="en-US" sz="3600" dirty="0"/>
              </a:p>
            </p:txBody>
          </p:sp>
        </mc:Choice>
        <mc:Fallback xmlns="">
          <p:sp>
            <p:nvSpPr>
              <p:cNvPr id="36" name="Rectangle 35"/>
              <p:cNvSpPr>
                <a:spLocks noRot="1" noChangeAspect="1" noMove="1" noResize="1" noEditPoints="1" noAdjustHandles="1" noChangeArrowheads="1" noChangeShapeType="1" noTextEdit="1"/>
              </p:cNvSpPr>
              <p:nvPr/>
            </p:nvSpPr>
            <p:spPr>
              <a:xfrm>
                <a:off x="1240573" y="1859689"/>
                <a:ext cx="511550" cy="64633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1706393" y="1906544"/>
                <a:ext cx="253704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charset="0"/>
                          <a:ea typeface="Cambria Math" charset="0"/>
                          <a:cs typeface="Cambria Math" charset="0"/>
                        </a:rPr>
                        <m:t>𝑐</m:t>
                      </m:r>
                      <m:r>
                        <a:rPr lang="en-US" sz="3200" b="0" i="1" smtClean="0">
                          <a:solidFill>
                            <a:srgbClr val="FF0000"/>
                          </a:solidFill>
                          <a:latin typeface="Cambria Math" charset="0"/>
                          <a:ea typeface="Cambria Math" charset="0"/>
                          <a:cs typeface="Cambria Math" charset="0"/>
                        </a:rPr>
                        <m:t>=</m:t>
                      </m:r>
                      <m:r>
                        <a:rPr lang="en-US" sz="3200" b="0" i="1" smtClean="0">
                          <a:solidFill>
                            <a:srgbClr val="FF0000"/>
                          </a:solidFill>
                          <a:latin typeface="Cambria Math" charset="0"/>
                          <a:ea typeface="Cambria Math" charset="0"/>
                          <a:cs typeface="Cambria Math" charset="0"/>
                        </a:rPr>
                        <m:t>𝑚</m:t>
                      </m:r>
                      <m:r>
                        <a:rPr lang="en-US" sz="3200" b="0" i="1" smtClean="0">
                          <a:solidFill>
                            <a:srgbClr val="FF0000"/>
                          </a:solidFill>
                          <a:latin typeface="Cambria Math" charset="0"/>
                          <a:ea typeface="Cambria Math" charset="0"/>
                          <a:cs typeface="Cambria Math" charset="0"/>
                        </a:rPr>
                        <m:t>+127</m:t>
                      </m:r>
                    </m:oMath>
                  </m:oMathPara>
                </a14:m>
                <a:endParaRPr lang="en-US" sz="3200" dirty="0"/>
              </a:p>
            </p:txBody>
          </p:sp>
        </mc:Choice>
        <mc:Fallback xmlns="">
          <p:sp>
            <p:nvSpPr>
              <p:cNvPr id="37" name="Rectangle 36"/>
              <p:cNvSpPr>
                <a:spLocks noRot="1" noChangeAspect="1" noMove="1" noResize="1" noEditPoints="1" noAdjustHandles="1" noChangeArrowheads="1" noChangeShapeType="1" noTextEdit="1"/>
              </p:cNvSpPr>
              <p:nvPr/>
            </p:nvSpPr>
            <p:spPr>
              <a:xfrm>
                <a:off x="1706393" y="1906544"/>
                <a:ext cx="2537040"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70268" y="1853515"/>
                <a:ext cx="55566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solidFill>
                            <a:srgbClr val="FF0000"/>
                          </a:solidFill>
                          <a:latin typeface="Cambria Math" charset="0"/>
                          <a:ea typeface="Cambria Math" charset="0"/>
                          <a:cs typeface="Cambria Math" charset="0"/>
                        </a:rPr>
                        <m:t>𝑓</m:t>
                      </m:r>
                    </m:oMath>
                  </m:oMathPara>
                </a14:m>
                <a:endParaRPr lang="en-US" sz="3600" dirty="0"/>
              </a:p>
            </p:txBody>
          </p:sp>
        </mc:Choice>
        <mc:Fallback xmlns="">
          <p:sp>
            <p:nvSpPr>
              <p:cNvPr id="38" name="Rectangle 37"/>
              <p:cNvSpPr>
                <a:spLocks noRot="1" noChangeAspect="1" noMove="1" noResize="1" noEditPoints="1" noAdjustHandles="1" noChangeArrowheads="1" noChangeShapeType="1" noTextEdit="1"/>
              </p:cNvSpPr>
              <p:nvPr/>
            </p:nvSpPr>
            <p:spPr>
              <a:xfrm>
                <a:off x="5770268" y="1853515"/>
                <a:ext cx="555665" cy="646331"/>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15336" y="3687872"/>
                <a:ext cx="8500064" cy="3046988"/>
              </a:xfrm>
              <a:prstGeom prst="rect">
                <a:avLst/>
              </a:prstGeom>
            </p:spPr>
            <p:txBody>
              <a:bodyPr wrap="square">
                <a:spAutoFit/>
              </a:bodyPr>
              <a:lstStyle/>
              <a:p>
                <a14:m>
                  <m:oMath xmlns:m="http://schemas.openxmlformats.org/officeDocument/2006/math">
                    <m:r>
                      <a:rPr lang="en-US" sz="2400" i="1" smtClean="0">
                        <a:solidFill>
                          <a:srgbClr val="FF0000"/>
                        </a:solidFill>
                        <a:latin typeface="Cambria Math" charset="0"/>
                        <a:ea typeface="Cambria Math" charset="0"/>
                        <a:cs typeface="Cambria Math" charset="0"/>
                      </a:rPr>
                      <m:t>𝑠</m:t>
                    </m:r>
                    <m:r>
                      <a:rPr lang="en-US" sz="2400" b="0" i="0" smtClean="0">
                        <a:solidFill>
                          <a:srgbClr val="FF0000"/>
                        </a:solidFill>
                        <a:latin typeface="Cambria Math" charset="0"/>
                        <a:ea typeface="Cambria Math" charset="0"/>
                        <a:cs typeface="Cambria Math" charset="0"/>
                      </a:rPr>
                      <m:t>=0: </m:t>
                    </m:r>
                  </m:oMath>
                </a14:m>
                <a:r>
                  <a:rPr lang="en-US" sz="2400" dirty="0"/>
                  <a:t>positive sign, </a:t>
                </a:r>
                <a14:m>
                  <m:oMath xmlns:m="http://schemas.openxmlformats.org/officeDocument/2006/math">
                    <m:r>
                      <a:rPr lang="en-US" sz="2400" i="1">
                        <a:solidFill>
                          <a:srgbClr val="FF0000"/>
                        </a:solidFill>
                        <a:latin typeface="Cambria Math" charset="0"/>
                        <a:ea typeface="Cambria Math" charset="0"/>
                        <a:cs typeface="Cambria Math" charset="0"/>
                      </a:rPr>
                      <m:t>𝑠</m:t>
                    </m:r>
                    <m:r>
                      <a:rPr lang="en-US" sz="2400">
                        <a:solidFill>
                          <a:srgbClr val="FF0000"/>
                        </a:solidFill>
                        <a:latin typeface="Cambria Math" charset="0"/>
                        <a:ea typeface="Cambria Math" charset="0"/>
                        <a:cs typeface="Cambria Math" charset="0"/>
                      </a:rPr>
                      <m:t>=</m:t>
                    </m:r>
                    <m:r>
                      <a:rPr lang="en-US" sz="2400" b="0" i="0" smtClean="0">
                        <a:solidFill>
                          <a:srgbClr val="FF0000"/>
                        </a:solidFill>
                        <a:latin typeface="Cambria Math" charset="0"/>
                        <a:ea typeface="Cambria Math" charset="0"/>
                        <a:cs typeface="Cambria Math" charset="0"/>
                      </a:rPr>
                      <m:t>1</m:t>
                    </m:r>
                    <m:r>
                      <a:rPr lang="en-US" sz="2400">
                        <a:solidFill>
                          <a:srgbClr val="FF0000"/>
                        </a:solidFill>
                        <a:latin typeface="Cambria Math" charset="0"/>
                        <a:ea typeface="Cambria Math" charset="0"/>
                        <a:cs typeface="Cambria Math" charset="0"/>
                      </a:rPr>
                      <m:t>: </m:t>
                    </m:r>
                  </m:oMath>
                </a14:m>
                <a:r>
                  <a:rPr lang="en-US" sz="2400" dirty="0"/>
                  <a:t>negative sign</a:t>
                </a:r>
              </a:p>
              <a:p>
                <a:endParaRPr lang="en-US" sz="2400" dirty="0"/>
              </a:p>
              <a:p>
                <a:r>
                  <a:rPr lang="en-US" sz="2400" dirty="0"/>
                  <a:t>Reserved exponent number for special cases:</a:t>
                </a:r>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d>
                          <m:dPr>
                            <m:ctrlPr>
                              <a:rPr lang="mr-IN" sz="2400" i="1">
                                <a:latin typeface="Cambria Math" panose="02040503050406030204" pitchFamily="18" charset="0"/>
                              </a:rPr>
                            </m:ctrlPr>
                          </m:dPr>
                          <m:e>
                            <m:r>
                              <a:rPr lang="en-US" sz="2400" b="0" i="1" smtClean="0">
                                <a:latin typeface="Cambria Math" charset="0"/>
                              </a:rPr>
                              <m:t>11111111</m:t>
                            </m:r>
                          </m:e>
                        </m:d>
                      </m:e>
                      <m:sub>
                        <m:r>
                          <a:rPr lang="en-US" sz="2400" i="1">
                            <a:latin typeface="Cambria Math" charset="0"/>
                          </a:rPr>
                          <m:t>2</m:t>
                        </m:r>
                      </m:sub>
                    </m:sSub>
                    <m:r>
                      <a:rPr lang="en-US" sz="2400" b="0" i="1" smtClean="0">
                        <a:latin typeface="Cambria Math" charset="0"/>
                      </a:rPr>
                      <m:t>=</m:t>
                    </m:r>
                    <m:r>
                      <a:rPr lang="en-US" sz="2400" i="1">
                        <a:latin typeface="Cambria Math" charset="0"/>
                      </a:rPr>
                      <m:t>255</m:t>
                    </m:r>
                    <m:r>
                      <a:rPr lang="en-US" sz="2400" b="0" i="1" smtClean="0">
                        <a:latin typeface="Cambria Math" charset="0"/>
                      </a:rPr>
                      <m:t> </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𝑐</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00000000</m:t>
                            </m:r>
                          </m:e>
                        </m:d>
                      </m:e>
                      <m:sub>
                        <m:r>
                          <a:rPr lang="en-US" sz="2400" i="1">
                            <a:latin typeface="Cambria Math" charset="0"/>
                          </a:rPr>
                          <m:t>2</m:t>
                        </m:r>
                      </m:sub>
                    </m:sSub>
                    <m:r>
                      <a:rPr lang="en-US" sz="2400" i="1">
                        <a:latin typeface="Cambria Math" charset="0"/>
                      </a:rPr>
                      <m:t>=</m:t>
                    </m:r>
                    <m:r>
                      <a:rPr lang="en-US" sz="2400" b="0" i="1" smtClean="0">
                        <a:latin typeface="Cambria Math" charset="0"/>
                      </a:rPr>
                      <m:t>0</m:t>
                    </m:r>
                  </m:oMath>
                </a14:m>
                <a:endParaRPr lang="en-US" sz="2400" dirty="0"/>
              </a:p>
              <a:p>
                <a:endParaRPr lang="en-US" sz="2400" dirty="0"/>
              </a:p>
              <a:p>
                <a:r>
                  <a:rPr lang="en-US" sz="2400" dirty="0"/>
                  <a:t>Therefore </a:t>
                </a:r>
                <a14:m>
                  <m:oMath xmlns:m="http://schemas.openxmlformats.org/officeDocument/2006/math">
                    <m:r>
                      <a:rPr lang="en-US" sz="2400" b="0" i="0" smtClean="0">
                        <a:latin typeface="Cambria Math" charset="0"/>
                      </a:rPr>
                      <m:t>0&lt;</m:t>
                    </m:r>
                    <m:r>
                      <m:rPr>
                        <m:sty m:val="p"/>
                      </m:rPr>
                      <a:rPr lang="en-US" sz="2400" b="0" i="0" smtClean="0">
                        <a:latin typeface="Cambria Math" charset="0"/>
                      </a:rPr>
                      <m:t>c</m:t>
                    </m:r>
                    <m:r>
                      <a:rPr lang="en-US" sz="2400" b="0" i="0" smtClean="0">
                        <a:latin typeface="Cambria Math" charset="0"/>
                      </a:rPr>
                      <m:t>&lt;</m:t>
                    </m:r>
                    <m:r>
                      <a:rPr lang="en-US" sz="2400" i="1">
                        <a:latin typeface="Cambria Math" charset="0"/>
                      </a:rPr>
                      <m:t>255</m:t>
                    </m:r>
                  </m:oMath>
                </a14:m>
                <a:endParaRPr lang="en-US" sz="2400" dirty="0"/>
              </a:p>
              <a:p>
                <a:r>
                  <a:rPr lang="en-US" sz="2400" dirty="0"/>
                  <a:t>The largest exponent is </a:t>
                </a:r>
                <a14:m>
                  <m:oMath xmlns:m="http://schemas.openxmlformats.org/officeDocument/2006/math">
                    <m:r>
                      <m:rPr>
                        <m:sty m:val="p"/>
                      </m:rPr>
                      <a:rPr lang="en-US" sz="2400" dirty="0">
                        <a:solidFill>
                          <a:srgbClr val="FF0000"/>
                        </a:solidFill>
                        <a:latin typeface="Cambria Math" charset="0"/>
                        <a:ea typeface="Cambria Math" charset="0"/>
                        <a:cs typeface="Cambria Math" charset="0"/>
                      </a:rPr>
                      <m:t>U</m:t>
                    </m:r>
                    <m:r>
                      <a:rPr lang="en-US" sz="2400" b="0" i="0" smtClean="0">
                        <a:solidFill>
                          <a:srgbClr val="FF0000"/>
                        </a:solidFill>
                        <a:latin typeface="Cambria Math" charset="0"/>
                        <a:ea typeface="Cambria Math" charset="0"/>
                        <a:cs typeface="Cambria Math" charset="0"/>
                      </a:rPr>
                      <m:t>=254−</m:t>
                    </m:r>
                    <m:r>
                      <a:rPr lang="en-US" sz="2400" b="0" i="1" smtClean="0">
                        <a:solidFill>
                          <a:srgbClr val="FF0000"/>
                        </a:solidFill>
                        <a:latin typeface="Cambria Math" charset="0"/>
                      </a:rPr>
                      <m:t>127=127</m:t>
                    </m:r>
                  </m:oMath>
                </a14:m>
                <a:r>
                  <a:rPr lang="en-US" sz="2400" dirty="0">
                    <a:solidFill>
                      <a:srgbClr val="FF0000"/>
                    </a:solidFill>
                  </a:rPr>
                  <a:t> </a:t>
                </a:r>
              </a:p>
              <a:p>
                <a:r>
                  <a:rPr lang="en-US" sz="2400" dirty="0"/>
                  <a:t>The smallest exponent is </a:t>
                </a:r>
                <a14:m>
                  <m:oMath xmlns:m="http://schemas.openxmlformats.org/officeDocument/2006/math">
                    <m:r>
                      <m:rPr>
                        <m:sty m:val="p"/>
                      </m:rPr>
                      <a:rPr lang="en-US" sz="2400" dirty="0">
                        <a:solidFill>
                          <a:srgbClr val="FF0000"/>
                        </a:solidFill>
                        <a:latin typeface="Cambria Math" charset="0"/>
                        <a:ea typeface="Cambria Math" charset="0"/>
                        <a:cs typeface="Cambria Math" charset="0"/>
                      </a:rPr>
                      <m:t>L</m:t>
                    </m:r>
                    <m:r>
                      <a:rPr lang="en-US" sz="2400" b="0" i="0" smtClean="0">
                        <a:solidFill>
                          <a:srgbClr val="FF0000"/>
                        </a:solidFill>
                        <a:latin typeface="Cambria Math" charset="0"/>
                        <a:ea typeface="Cambria Math" charset="0"/>
                        <a:cs typeface="Cambria Math" charset="0"/>
                      </a:rPr>
                      <m:t>=1−127=</m:t>
                    </m:r>
                    <m:r>
                      <a:rPr lang="en-US" sz="2400">
                        <a:solidFill>
                          <a:srgbClr val="FF0000"/>
                        </a:solidFill>
                        <a:latin typeface="Cambria Math" charset="0"/>
                      </a:rPr>
                      <m:t>−</m:t>
                    </m:r>
                    <m:r>
                      <a:rPr lang="en-US" sz="2400" i="1">
                        <a:solidFill>
                          <a:srgbClr val="FF0000"/>
                        </a:solidFill>
                        <a:latin typeface="Cambria Math" charset="0"/>
                      </a:rPr>
                      <m:t>126</m:t>
                    </m:r>
                  </m:oMath>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415336" y="3687872"/>
                <a:ext cx="8500064" cy="3046988"/>
              </a:xfrm>
              <a:prstGeom prst="rect">
                <a:avLst/>
              </a:prstGeom>
              <a:blipFill>
                <a:blip r:embed="rId7"/>
                <a:stretch>
                  <a:fillRect l="-1194" t="-1245" b="-3734"/>
                </a:stretch>
              </a:blipFill>
            </p:spPr>
            <p:txBody>
              <a:bodyPr/>
              <a:lstStyle/>
              <a:p>
                <a:r>
                  <a:rPr lang="en-US">
                    <a:noFill/>
                  </a:rPr>
                  <a:t> </a:t>
                </a:r>
              </a:p>
            </p:txBody>
          </p:sp>
        </mc:Fallback>
      </mc:AlternateContent>
    </p:spTree>
    <p:extLst>
      <p:ext uri="{BB962C8B-B14F-4D97-AF65-F5344CB8AC3E}">
        <p14:creationId xmlns:p14="http://schemas.microsoft.com/office/powerpoint/2010/main" val="1144690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4" y="-92076"/>
            <a:ext cx="7772400" cy="1143000"/>
          </a:xfrm>
        </p:spPr>
        <p:txBody>
          <a:bodyPr/>
          <a:lstStyle/>
          <a:p>
            <a:r>
              <a:rPr lang="en-US" dirty="0"/>
              <a:t>IEEE-754 Single Precision (32-bit)</a:t>
            </a:r>
          </a:p>
        </p:txBody>
      </p:sp>
      <mc:AlternateContent xmlns:mc="http://schemas.openxmlformats.org/markup-compatibility/2006" xmlns:a14="http://schemas.microsoft.com/office/drawing/2010/main">
        <mc:Choice Requires="a14">
          <p:sp>
            <p:nvSpPr>
              <p:cNvPr id="7" name="Rectangle 6"/>
              <p:cNvSpPr/>
              <p:nvPr/>
            </p:nvSpPr>
            <p:spPr>
              <a:xfrm>
                <a:off x="483394" y="1438871"/>
                <a:ext cx="30113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483394" y="1438871"/>
                <a:ext cx="3011337" cy="461665"/>
              </a:xfrm>
              <a:prstGeom prst="rect">
                <a:avLst/>
              </a:prstGeom>
              <a:blipFill rotWithShape="0">
                <a:blip r:embed="rId2"/>
                <a:stretch>
                  <a:fillRect t="-106579" b="-126316"/>
                </a:stretch>
              </a:blipFill>
            </p:spPr>
            <p:txBody>
              <a:bodyPr/>
              <a:lstStyle/>
              <a:p>
                <a:r>
                  <a:rPr lang="en-US">
                    <a:noFill/>
                  </a:rPr>
                  <a:t> </a:t>
                </a:r>
              </a:p>
            </p:txBody>
          </p:sp>
        </mc:Fallback>
      </mc:AlternateContent>
      <p:grpSp>
        <p:nvGrpSpPr>
          <p:cNvPr id="18" name="Group 17"/>
          <p:cNvGrpSpPr/>
          <p:nvPr/>
        </p:nvGrpSpPr>
        <p:grpSpPr>
          <a:xfrm>
            <a:off x="1240064" y="4865927"/>
            <a:ext cx="6934200" cy="685800"/>
            <a:chOff x="1447800" y="1874282"/>
            <a:chExt cx="6934200" cy="685800"/>
          </a:xfrm>
        </p:grpSpPr>
        <p:sp>
          <p:nvSpPr>
            <p:cNvPr id="19" name="Rectangle 18"/>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133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Rectangle 2"/>
              <p:cNvSpPr/>
              <p:nvPr/>
            </p:nvSpPr>
            <p:spPr>
              <a:xfrm>
                <a:off x="1058788" y="3277003"/>
                <a:ext cx="630615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67.125= </m:t>
                          </m:r>
                          <m:d>
                            <m:dPr>
                              <m:ctrlPr>
                                <a:rPr lang="mr-IN" sz="2200" i="1">
                                  <a:latin typeface="Cambria Math" panose="02040503050406030204" pitchFamily="18" charset="0"/>
                                </a:rPr>
                              </m:ctrlPr>
                            </m:dPr>
                            <m:e>
                              <m:r>
                                <a:rPr lang="en-US" sz="2200" i="1">
                                  <a:latin typeface="Cambria Math" charset="0"/>
                                </a:rPr>
                                <m:t>1000011.001</m:t>
                              </m:r>
                            </m:e>
                          </m:d>
                        </m:e>
                        <m:sub>
                          <m:r>
                            <a:rPr lang="en-US" sz="2200" i="1">
                              <a:latin typeface="Cambria Math" charset="0"/>
                            </a:rPr>
                            <m:t>2</m:t>
                          </m:r>
                        </m:sub>
                      </m:sSub>
                      <m:r>
                        <a:rPr lang="en-US" sz="2200" b="0" i="1" smtClean="0">
                          <a:latin typeface="Cambria Math" charset="0"/>
                        </a:rPr>
                        <m:t>=</m:t>
                      </m:r>
                      <m:sSub>
                        <m:sSubPr>
                          <m:ctrlPr>
                            <a:rPr lang="en-US" sz="2200" i="1">
                              <a:latin typeface="Cambria Math" panose="02040503050406030204" pitchFamily="18" charset="0"/>
                            </a:rPr>
                          </m:ctrlPr>
                        </m:sSubPr>
                        <m:e>
                          <m:r>
                            <a:rPr lang="en-US" sz="2200" i="1">
                              <a:latin typeface="Cambria Math" charset="0"/>
                            </a:rPr>
                            <m:t> </m:t>
                          </m:r>
                          <m:d>
                            <m:dPr>
                              <m:ctrlPr>
                                <a:rPr lang="mr-IN" sz="2200" i="1">
                                  <a:latin typeface="Cambria Math" panose="02040503050406030204" pitchFamily="18" charset="0"/>
                                </a:rPr>
                              </m:ctrlPr>
                            </m:dPr>
                            <m:e>
                              <m:r>
                                <a:rPr lang="en-US" sz="2200" i="1">
                                  <a:latin typeface="Cambria Math" charset="0"/>
                                </a:rPr>
                                <m:t>1</m:t>
                              </m:r>
                              <m:r>
                                <a:rPr lang="en-US" sz="2200" b="0" i="1" smtClean="0">
                                  <a:latin typeface="Cambria Math" charset="0"/>
                                </a:rPr>
                                <m:t>.</m:t>
                              </m:r>
                              <m:r>
                                <a:rPr lang="en-US" sz="2200" i="1">
                                  <a:latin typeface="Cambria Math" charset="0"/>
                                </a:rPr>
                                <m:t>000011001</m:t>
                              </m:r>
                            </m:e>
                          </m:d>
                        </m:e>
                        <m:sub>
                          <m:r>
                            <a:rPr lang="en-US" sz="2200" i="1">
                              <a:latin typeface="Cambria Math" charset="0"/>
                            </a:rPr>
                            <m:t>2</m:t>
                          </m:r>
                        </m:sub>
                      </m:sSub>
                      <m:r>
                        <a:rPr lang="en-US" sz="2200" i="1" smtClean="0">
                          <a:latin typeface="Cambria Math" charset="0"/>
                          <a:ea typeface="Cambria Math" charset="0"/>
                          <a:cs typeface="Cambria Math" charset="0"/>
                        </a:rPr>
                        <m:t>×</m:t>
                      </m:r>
                      <m:sSup>
                        <m:sSupPr>
                          <m:ctrlPr>
                            <a:rPr lang="en-US" sz="2200" i="1" smtClean="0">
                              <a:latin typeface="Cambria Math" panose="02040503050406030204" pitchFamily="18" charset="0"/>
                              <a:ea typeface="Cambria Math" charset="0"/>
                              <a:cs typeface="Cambria Math" charset="0"/>
                            </a:rPr>
                          </m:ctrlPr>
                        </m:sSupPr>
                        <m:e>
                          <m:r>
                            <a:rPr lang="en-US" sz="2200" b="0" i="1" smtClean="0">
                              <a:latin typeface="Cambria Math" charset="0"/>
                              <a:ea typeface="Cambria Math" charset="0"/>
                              <a:cs typeface="Cambria Math" charset="0"/>
                            </a:rPr>
                            <m:t>2</m:t>
                          </m:r>
                        </m:e>
                        <m:sup>
                          <m:r>
                            <a:rPr lang="en-US" sz="2200" b="0" i="1" smtClean="0">
                              <a:latin typeface="Cambria Math" charset="0"/>
                              <a:ea typeface="Cambria Math" charset="0"/>
                              <a:cs typeface="Cambria Math" charset="0"/>
                            </a:rPr>
                            <m:t>6</m:t>
                          </m:r>
                        </m:sup>
                      </m:sSup>
                    </m:oMath>
                  </m:oMathPara>
                </a14:m>
                <a:endParaRPr lang="en-US" sz="2200" dirty="0"/>
              </a:p>
            </p:txBody>
          </p:sp>
        </mc:Choice>
        <mc:Fallback xmlns="">
          <p:sp>
            <p:nvSpPr>
              <p:cNvPr id="3" name="Rectangle 2"/>
              <p:cNvSpPr>
                <a:spLocks noRot="1" noChangeAspect="1" noMove="1" noResize="1" noEditPoints="1" noAdjustHandles="1" noChangeArrowheads="1" noChangeShapeType="1" noTextEdit="1"/>
              </p:cNvSpPr>
              <p:nvPr/>
            </p:nvSpPr>
            <p:spPr>
              <a:xfrm>
                <a:off x="1058788" y="3277003"/>
                <a:ext cx="6306150" cy="430887"/>
              </a:xfrm>
              <a:prstGeom prst="rect">
                <a:avLst/>
              </a:prstGeom>
              <a:blipFill rotWithShape="0">
                <a:blip r:embed="rId3"/>
                <a:stretch>
                  <a:fillRect t="-105714" b="-12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136457" y="4947217"/>
                <a:ext cx="4106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000011001</m:t>
                      </m:r>
                      <m:r>
                        <a:rPr lang="en-US" sz="2800" b="0" i="0" smtClean="0">
                          <a:latin typeface="Cambria Math" charset="0"/>
                        </a:rPr>
                        <m:t>00000…</m:t>
                      </m:r>
                      <m:r>
                        <a:rPr lang="en-US" sz="2800">
                          <a:latin typeface="Cambria Math" charset="0"/>
                        </a:rPr>
                        <m:t>000</m:t>
                      </m:r>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4136457" y="4947217"/>
                <a:ext cx="4106637" cy="523220"/>
              </a:xfrm>
              <a:prstGeom prst="rect">
                <a:avLst/>
              </a:prstGeom>
              <a:blipFill rotWithShape="0">
                <a:blip r:embed="rId4"/>
                <a:stretch>
                  <a:fillRect/>
                </a:stretch>
              </a:blipFill>
            </p:spPr>
            <p:txBody>
              <a:bodyPr/>
              <a:lstStyle/>
              <a:p>
                <a:r>
                  <a:rPr lang="en-US">
                    <a:noFill/>
                  </a:rPr>
                  <a:t> </a:t>
                </a:r>
              </a:p>
            </p:txBody>
          </p:sp>
        </mc:Fallback>
      </mc:AlternateContent>
      <p:sp>
        <p:nvSpPr>
          <p:cNvPr id="39" name="Right Brace 38"/>
          <p:cNvSpPr/>
          <p:nvPr/>
        </p:nvSpPr>
        <p:spPr>
          <a:xfrm rot="5400000">
            <a:off x="6047836" y="3774066"/>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5814708" y="5900494"/>
            <a:ext cx="805029" cy="430887"/>
          </a:xfrm>
          <a:prstGeom prst="rect">
            <a:avLst/>
          </a:prstGeom>
        </p:spPr>
        <p:txBody>
          <a:bodyPr wrap="none">
            <a:spAutoFit/>
          </a:bodyPr>
          <a:lstStyle/>
          <a:p>
            <a:pPr algn="ctr"/>
            <a:r>
              <a:rPr lang="en-US" sz="2200"/>
              <a:t>23-bit</a:t>
            </a:r>
            <a:endParaRPr lang="en-US" sz="2200" dirty="0"/>
          </a:p>
        </p:txBody>
      </p:sp>
      <mc:AlternateContent xmlns:mc="http://schemas.openxmlformats.org/markup-compatibility/2006" xmlns:a14="http://schemas.microsoft.com/office/drawing/2010/main">
        <mc:Choice Requires="a14">
          <p:sp>
            <p:nvSpPr>
              <p:cNvPr id="9" name="Rectangle 8"/>
              <p:cNvSpPr/>
              <p:nvPr/>
            </p:nvSpPr>
            <p:spPr>
              <a:xfrm>
                <a:off x="1348024" y="4964709"/>
                <a:ext cx="463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1</m:t>
                      </m:r>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1348024" y="4964709"/>
                <a:ext cx="463588"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150035" y="4964709"/>
                <a:ext cx="1854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charset="0"/>
                        </a:rPr>
                        <m:t>1</m:t>
                      </m:r>
                      <m:r>
                        <a:rPr lang="en-US" sz="2800" b="0" i="1" smtClean="0">
                          <a:latin typeface="Cambria Math" charset="0"/>
                        </a:rPr>
                        <m:t>0000</m:t>
                      </m:r>
                      <m:r>
                        <a:rPr lang="en-US" sz="2800" i="1">
                          <a:latin typeface="Cambria Math" charset="0"/>
                        </a:rPr>
                        <m:t>10</m:t>
                      </m:r>
                      <m:r>
                        <a:rPr lang="en-US" sz="2800" b="0" i="1" smtClean="0">
                          <a:latin typeface="Cambria Math" charset="0"/>
                        </a:rPr>
                        <m:t>1</m:t>
                      </m:r>
                    </m:oMath>
                  </m:oMathPara>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2150035" y="4964709"/>
                <a:ext cx="1854995"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83394" y="2052644"/>
                <a:ext cx="8500064" cy="830997"/>
              </a:xfrm>
              <a:prstGeom prst="rect">
                <a:avLst/>
              </a:prstGeom>
            </p:spPr>
            <p:txBody>
              <a:bodyPr wrap="square">
                <a:spAutoFit/>
              </a:bodyPr>
              <a:lstStyle/>
              <a:p>
                <a:r>
                  <a:rPr lang="en-US" sz="2400" dirty="0"/>
                  <a:t>Example: Represent the number </a:t>
                </a:r>
                <a14:m>
                  <m:oMath xmlns:m="http://schemas.openxmlformats.org/officeDocument/2006/math">
                    <m:r>
                      <a:rPr lang="en-US" sz="2400" i="1">
                        <a:latin typeface="Cambria Math" charset="0"/>
                        <a:ea typeface="Cambria Math" charset="0"/>
                        <a:cs typeface="Cambria Math" charset="0"/>
                      </a:rPr>
                      <m:t>𝑥</m:t>
                    </m:r>
                    <m:r>
                      <a:rPr lang="en-US" sz="2400" b="0" i="1" smtClean="0">
                        <a:latin typeface="Cambria Math" charset="0"/>
                        <a:ea typeface="Cambria Math" charset="0"/>
                        <a:cs typeface="Cambria Math" charset="0"/>
                      </a:rPr>
                      <m:t>=−67.125</m:t>
                    </m:r>
                  </m:oMath>
                </a14:m>
                <a:r>
                  <a:rPr lang="en-US" sz="2400" dirty="0"/>
                  <a:t> using IEEE Single-Precision Standard</a:t>
                </a:r>
              </a:p>
            </p:txBody>
          </p:sp>
        </mc:Choice>
        <mc:Fallback xmlns="">
          <p:sp>
            <p:nvSpPr>
              <p:cNvPr id="41" name="Rectangle 40"/>
              <p:cNvSpPr>
                <a:spLocks noRot="1" noChangeAspect="1" noMove="1" noResize="1" noEditPoints="1" noAdjustHandles="1" noChangeArrowheads="1" noChangeShapeType="1" noTextEdit="1"/>
              </p:cNvSpPr>
              <p:nvPr/>
            </p:nvSpPr>
            <p:spPr>
              <a:xfrm>
                <a:off x="483394" y="2052644"/>
                <a:ext cx="8500064" cy="830997"/>
              </a:xfrm>
              <a:prstGeom prst="rect">
                <a:avLst/>
              </a:prstGeom>
              <a:blipFill rotWithShape="0">
                <a:blip r:embed="rId7"/>
                <a:stretch>
                  <a:fillRect l="-1075" t="-5147"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1096888" y="3820997"/>
                <a:ext cx="452002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charset="0"/>
                          <a:ea typeface="Cambria Math" charset="0"/>
                          <a:cs typeface="Cambria Math" charset="0"/>
                        </a:rPr>
                        <m:t>𝑐</m:t>
                      </m:r>
                      <m:r>
                        <a:rPr lang="en-US" sz="2200" b="0" i="1" smtClean="0">
                          <a:solidFill>
                            <a:schemeClr val="tx1"/>
                          </a:solidFill>
                          <a:latin typeface="Cambria Math" charset="0"/>
                          <a:ea typeface="Cambria Math" charset="0"/>
                          <a:cs typeface="Cambria Math" charset="0"/>
                        </a:rPr>
                        <m:t>=6+127=133</m:t>
                      </m:r>
                      <m:sSub>
                        <m:sSubPr>
                          <m:ctrlPr>
                            <a:rPr lang="en-US" sz="2200" i="1">
                              <a:latin typeface="Cambria Math" panose="02040503050406030204" pitchFamily="18" charset="0"/>
                            </a:rPr>
                          </m:ctrlPr>
                        </m:sSubPr>
                        <m:e>
                          <m:r>
                            <a:rPr lang="en-US" sz="2200" b="0" i="1" smtClean="0">
                              <a:latin typeface="Cambria Math" charset="0"/>
                            </a:rPr>
                            <m:t>=</m:t>
                          </m:r>
                          <m:d>
                            <m:dPr>
                              <m:ctrlPr>
                                <a:rPr lang="mr-IN" sz="2200" i="1">
                                  <a:latin typeface="Cambria Math" panose="02040503050406030204" pitchFamily="18" charset="0"/>
                                </a:rPr>
                              </m:ctrlPr>
                            </m:dPr>
                            <m:e>
                              <m:r>
                                <a:rPr lang="en-US" sz="2200" i="1">
                                  <a:latin typeface="Cambria Math" charset="0"/>
                                </a:rPr>
                                <m:t>10000101</m:t>
                              </m:r>
                            </m:e>
                          </m:d>
                        </m:e>
                        <m:sub>
                          <m:r>
                            <a:rPr lang="en-US" sz="2200" i="1">
                              <a:latin typeface="Cambria Math" charset="0"/>
                            </a:rPr>
                            <m:t>2</m:t>
                          </m:r>
                        </m:sub>
                      </m:sSub>
                    </m:oMath>
                  </m:oMathPara>
                </a14:m>
                <a:endParaRPr lang="en-US" sz="2200"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1096888" y="3820997"/>
                <a:ext cx="4520020" cy="430887"/>
              </a:xfrm>
              <a:prstGeom prst="rect">
                <a:avLst/>
              </a:prstGeom>
              <a:blipFill rotWithShape="0">
                <a:blip r:embed="rId8"/>
                <a:stretch>
                  <a:fillRect/>
                </a:stretch>
              </a:blipFill>
            </p:spPr>
            <p:txBody>
              <a:bodyPr/>
              <a:lstStyle/>
              <a:p>
                <a:r>
                  <a:rPr lang="en-US">
                    <a:noFill/>
                  </a:rPr>
                  <a:t> </a:t>
                </a:r>
              </a:p>
            </p:txBody>
          </p:sp>
        </mc:Fallback>
      </mc:AlternateContent>
      <p:sp>
        <p:nvSpPr>
          <p:cNvPr id="43" name="Right Brace 42"/>
          <p:cNvSpPr/>
          <p:nvPr/>
        </p:nvSpPr>
        <p:spPr>
          <a:xfrm rot="5400000">
            <a:off x="2907209" y="4619069"/>
            <a:ext cx="314761" cy="22945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Brace 43"/>
          <p:cNvSpPr/>
          <p:nvPr/>
        </p:nvSpPr>
        <p:spPr>
          <a:xfrm rot="5400000">
            <a:off x="1460663" y="5453176"/>
            <a:ext cx="286060" cy="6272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ectangle 44"/>
          <p:cNvSpPr/>
          <p:nvPr/>
        </p:nvSpPr>
        <p:spPr>
          <a:xfrm>
            <a:off x="2766223" y="5923724"/>
            <a:ext cx="675185" cy="430887"/>
          </a:xfrm>
          <a:prstGeom prst="rect">
            <a:avLst/>
          </a:prstGeom>
        </p:spPr>
        <p:txBody>
          <a:bodyPr wrap="none">
            <a:spAutoFit/>
          </a:bodyPr>
          <a:lstStyle/>
          <a:p>
            <a:pPr algn="ctr"/>
            <a:r>
              <a:rPr lang="en-US" sz="2200" dirty="0"/>
              <a:t>8-bit</a:t>
            </a:r>
          </a:p>
        </p:txBody>
      </p:sp>
      <p:sp>
        <p:nvSpPr>
          <p:cNvPr id="46" name="Rectangle 45"/>
          <p:cNvSpPr/>
          <p:nvPr/>
        </p:nvSpPr>
        <p:spPr>
          <a:xfrm>
            <a:off x="1312558" y="5938529"/>
            <a:ext cx="675186" cy="430887"/>
          </a:xfrm>
          <a:prstGeom prst="rect">
            <a:avLst/>
          </a:prstGeom>
        </p:spPr>
        <p:txBody>
          <a:bodyPr wrap="none">
            <a:spAutoFit/>
          </a:bodyPr>
          <a:lstStyle/>
          <a:p>
            <a:pPr algn="ctr"/>
            <a:r>
              <a:rPr lang="en-US" sz="2200" dirty="0"/>
              <a:t>1-bit</a:t>
            </a:r>
          </a:p>
        </p:txBody>
      </p:sp>
    </p:spTree>
    <p:extLst>
      <p:ext uri="{BB962C8B-B14F-4D97-AF65-F5344CB8AC3E}">
        <p14:creationId xmlns:p14="http://schemas.microsoft.com/office/powerpoint/2010/main" val="160250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50737" y="1935663"/>
                <a:ext cx="8279606" cy="1877437"/>
              </a:xfrm>
              <a:prstGeom prst="rect">
                <a:avLst/>
              </a:prstGeom>
            </p:spPr>
            <p:txBody>
              <a:bodyPr wrap="square">
                <a:spAutoFit/>
              </a:bodyPr>
              <a:lstStyle/>
              <a:p>
                <a:pPr marL="342900" indent="-342900">
                  <a:buFont typeface="Arial" charset="0"/>
                  <a:buChar char="•"/>
                </a:pPr>
                <a:r>
                  <a:rPr lang="en-US" sz="2400" b="1" dirty="0"/>
                  <a:t>Machine epsilon </a:t>
                </a:r>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𝜖</m:t>
                        </m:r>
                      </m:e>
                      <m:sub>
                        <m:r>
                          <a:rPr lang="en-US" sz="2400" i="1">
                            <a:latin typeface="Cambria Math" charset="0"/>
                          </a:rPr>
                          <m:t>𝑚</m:t>
                        </m:r>
                      </m:sub>
                    </m:sSub>
                  </m:oMath>
                </a14:m>
                <a:r>
                  <a:rPr lang="en-US" sz="2400" dirty="0"/>
                  <a:t>): is defined as the distance (gap) between 1 and the next larger floating point number. </a:t>
                </a:r>
              </a:p>
              <a:p>
                <a:pPr lvl="1"/>
                <a:endParaRPr lang="en-US" sz="2200" dirty="0">
                  <a:ea typeface="Cambria Math" charset="0"/>
                  <a:cs typeface="Cambria Math" charset="0"/>
                </a:endParaRPr>
              </a:p>
              <a:p>
                <a:pPr lvl="1"/>
                <a:endParaRPr lang="en-US" sz="2200" dirty="0">
                  <a:ea typeface="Cambria Math" charset="0"/>
                  <a:cs typeface="Cambria Math" charset="0"/>
                </a:endParaRPr>
              </a:p>
              <a:p>
                <a:pPr marL="342900" indent="-342900">
                  <a:buFont typeface="Arial" charset="0"/>
                  <a:buChar char="•"/>
                </a:pPr>
                <a:endParaRPr lang="en-US" sz="2400" b="1" dirty="0"/>
              </a:p>
            </p:txBody>
          </p:sp>
        </mc:Choice>
        <mc:Fallback>
          <p:sp>
            <p:nvSpPr>
              <p:cNvPr id="5" name="Rectangle 4"/>
              <p:cNvSpPr>
                <a:spLocks noRot="1" noChangeAspect="1" noMove="1" noResize="1" noEditPoints="1" noAdjustHandles="1" noChangeArrowheads="1" noChangeShapeType="1" noTextEdit="1"/>
              </p:cNvSpPr>
              <p:nvPr/>
            </p:nvSpPr>
            <p:spPr>
              <a:xfrm>
                <a:off x="450737" y="1935663"/>
                <a:ext cx="8279606" cy="1877437"/>
              </a:xfrm>
              <a:prstGeom prst="rect">
                <a:avLst/>
              </a:prstGeom>
              <a:blipFill>
                <a:blip r:embed="rId3"/>
                <a:stretch>
                  <a:fillRect l="-919" t="-2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56122" y="1290935"/>
                <a:ext cx="33078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r>
                        <a:rPr lang="en-US" sz="2400" b="1" i="1" smtClean="0">
                          <a:solidFill>
                            <a:srgbClr val="FF0000"/>
                          </a:solidFill>
                          <a:latin typeface="Cambria Math" charset="0"/>
                          <a:ea typeface="Cambria Math" charset="0"/>
                          <a:cs typeface="Cambria Math" charset="0"/>
                        </a:rPr>
                        <m:t> </m:t>
                      </m:r>
                      <m:r>
                        <a:rPr lang="en-US" sz="2400" i="1">
                          <a:latin typeface="Cambria Math" charset="0"/>
                          <a:ea typeface="Cambria Math" charset="0"/>
                          <a:cs typeface="Cambria Math" charset="0"/>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556122" y="1290935"/>
                <a:ext cx="3307893" cy="461665"/>
              </a:xfrm>
              <a:prstGeom prst="rect">
                <a:avLst/>
              </a:prstGeom>
              <a:blipFill rotWithShape="0">
                <a:blip r:embed="rId4"/>
                <a:stretch>
                  <a:fillRect t="-107895" b="-1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819263" y="1243847"/>
                <a:ext cx="19437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ea typeface="Cambria Math" charset="0"/>
                          <a:cs typeface="Cambria Math" charset="0"/>
                        </a:rPr>
                        <m:t>𝑐</m:t>
                      </m:r>
                      <m:r>
                        <a:rPr lang="en-US" sz="2400" b="0" i="1" smtClean="0">
                          <a:solidFill>
                            <a:srgbClr val="FF0000"/>
                          </a:solidFill>
                          <a:latin typeface="Cambria Math" charset="0"/>
                          <a:ea typeface="Cambria Math" charset="0"/>
                          <a:cs typeface="Cambria Math" charset="0"/>
                        </a:rPr>
                        <m:t>=</m:t>
                      </m:r>
                      <m:r>
                        <a:rPr lang="en-US" sz="2400" b="0" i="1" smtClean="0">
                          <a:solidFill>
                            <a:srgbClr val="FF0000"/>
                          </a:solidFill>
                          <a:latin typeface="Cambria Math" charset="0"/>
                          <a:ea typeface="Cambria Math" charset="0"/>
                          <a:cs typeface="Cambria Math" charset="0"/>
                        </a:rPr>
                        <m:t>𝑚</m:t>
                      </m:r>
                      <m:r>
                        <a:rPr lang="en-US" sz="2400" b="0" i="1" smtClean="0">
                          <a:solidFill>
                            <a:srgbClr val="FF0000"/>
                          </a:solidFill>
                          <a:latin typeface="Cambria Math" charset="0"/>
                          <a:ea typeface="Cambria Math" charset="0"/>
                          <a:cs typeface="Cambria Math" charset="0"/>
                        </a:rPr>
                        <m:t>+127</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6819263" y="1243847"/>
                <a:ext cx="1943737" cy="461665"/>
              </a:xfrm>
              <a:prstGeom prst="rect">
                <a:avLst/>
              </a:prstGeom>
              <a:blipFill rotWithShape="0">
                <a:blip r:embed="rId5"/>
                <a:stretch>
                  <a:fillRect/>
                </a:stretch>
              </a:blipFill>
            </p:spPr>
            <p:txBody>
              <a:bodyPr/>
              <a:lstStyle/>
              <a:p>
                <a:r>
                  <a:rPr lang="en-US">
                    <a:noFill/>
                  </a:rPr>
                  <a:t> </a:t>
                </a:r>
              </a:p>
            </p:txBody>
          </p:sp>
        </mc:Fallback>
      </mc:AlternateContent>
      <p:sp>
        <p:nvSpPr>
          <p:cNvPr id="20" name="Title 1"/>
          <p:cNvSpPr>
            <a:spLocks noGrp="1"/>
          </p:cNvSpPr>
          <p:nvPr>
            <p:ph type="title"/>
          </p:nvPr>
        </p:nvSpPr>
        <p:spPr>
          <a:xfrm>
            <a:off x="483394" y="-92076"/>
            <a:ext cx="7772400" cy="1143000"/>
          </a:xfrm>
        </p:spPr>
        <p:txBody>
          <a:bodyPr/>
          <a:lstStyle/>
          <a:p>
            <a:r>
              <a:rPr lang="en-US" dirty="0"/>
              <a:t>IEEE-754 Single Precision (32-bit)</a:t>
            </a:r>
          </a:p>
        </p:txBody>
      </p:sp>
      <p:grpSp>
        <p:nvGrpSpPr>
          <p:cNvPr id="63" name="Group 62"/>
          <p:cNvGrpSpPr/>
          <p:nvPr/>
        </p:nvGrpSpPr>
        <p:grpSpPr>
          <a:xfrm>
            <a:off x="3806528" y="1271101"/>
            <a:ext cx="2608556" cy="425017"/>
            <a:chOff x="3733800" y="1176723"/>
            <a:chExt cx="2608556" cy="425017"/>
          </a:xfrm>
        </p:grpSpPr>
        <p:sp>
          <p:nvSpPr>
            <p:cNvPr id="22" name="Rectangle 21"/>
            <p:cNvSpPr/>
            <p:nvPr/>
          </p:nvSpPr>
          <p:spPr>
            <a:xfrm>
              <a:off x="3785449" y="1188856"/>
              <a:ext cx="2556907"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098919" y="119537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972895" y="120110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733800" y="1200090"/>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charset="0"/>
                            <a:ea typeface="Cambria Math" charset="0"/>
                            <a:cs typeface="Cambria Math" charset="0"/>
                          </a:rPr>
                          <m:t>𝒔</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733800" y="1200090"/>
                  <a:ext cx="42352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309004"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𝒄</m:t>
                        </m:r>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4309004" y="1176723"/>
                  <a:ext cx="423525"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431067"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𝒇</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431067" y="1176723"/>
                  <a:ext cx="423525" cy="400110"/>
                </a:xfrm>
                <a:prstGeom prst="rect">
                  <a:avLst/>
                </a:prstGeom>
                <a:blipFill rotWithShape="0">
                  <a:blip r:embed="rId8"/>
                  <a:stretch>
                    <a:fillRect b="-1384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Rectangle 46"/>
              <p:cNvSpPr/>
              <p:nvPr/>
            </p:nvSpPr>
            <p:spPr>
              <a:xfrm>
                <a:off x="450737" y="4800600"/>
                <a:ext cx="8839200" cy="2308324"/>
              </a:xfrm>
              <a:prstGeom prst="rect">
                <a:avLst/>
              </a:prstGeom>
            </p:spPr>
            <p:txBody>
              <a:bodyPr wrap="square">
                <a:spAutoFit/>
              </a:bodyPr>
              <a:lstStyle/>
              <a:p>
                <a:pPr marL="342900" indent="-342900">
                  <a:buFont typeface="Arial" charset="0"/>
                  <a:buChar char="•"/>
                </a:pPr>
                <a:r>
                  <a:rPr lang="en-US" sz="2400" b="1" dirty="0"/>
                  <a:t>Smallest positive normalized FP number: </a:t>
                </a:r>
              </a:p>
              <a:p>
                <a:pPr lvl="1" algn="ctr"/>
                <a:r>
                  <a:rPr lang="en-US" sz="2400" b="1" dirty="0"/>
                  <a:t>UFL</a:t>
                </a:r>
                <a:r>
                  <a:rPr lang="en-US" sz="2000" b="1" dirty="0"/>
                  <a:t> </a:t>
                </a:r>
                <a:r>
                  <a:rPr lang="en-US" sz="2000"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𝐿</m:t>
                        </m:r>
                      </m:sup>
                    </m:sSup>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−126</m:t>
                        </m:r>
                      </m:sup>
                    </m:sSup>
                    <m:r>
                      <a:rPr lang="en-US" sz="2000" i="1">
                        <a:latin typeface="Cambria Math" charset="0"/>
                        <a:ea typeface="Cambria Math" charset="0"/>
                        <a:cs typeface="Cambria Math" charset="0"/>
                      </a:rPr>
                      <m:t>≈1.2 ×</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10</m:t>
                        </m:r>
                      </m:e>
                      <m:sup>
                        <m:r>
                          <a:rPr lang="en-US" sz="2000" i="1">
                            <a:latin typeface="Cambria Math" charset="0"/>
                            <a:ea typeface="Cambria Math" charset="0"/>
                            <a:cs typeface="Cambria Math" charset="0"/>
                          </a:rPr>
                          <m:t>−38</m:t>
                        </m:r>
                      </m:sup>
                    </m:sSup>
                  </m:oMath>
                </a14:m>
                <a:endParaRPr lang="en-US" sz="2000" dirty="0"/>
              </a:p>
              <a:p>
                <a:pPr marL="342900" indent="-342900">
                  <a:buFont typeface="Arial" charset="0"/>
                  <a:buChar char="•"/>
                </a:pPr>
                <a:endParaRPr lang="en-US" sz="2400" b="1" dirty="0"/>
              </a:p>
              <a:p>
                <a:pPr marL="342900" indent="-342900">
                  <a:buFont typeface="Arial" charset="0"/>
                  <a:buChar char="•"/>
                </a:pPr>
                <a:r>
                  <a:rPr lang="en-US" sz="2400" b="1" dirty="0"/>
                  <a:t>Largest positive normalized FP number: </a:t>
                </a:r>
              </a:p>
              <a:p>
                <a:pPr algn="ctr"/>
                <a:r>
                  <a:rPr lang="en-US" sz="2400" b="1" dirty="0"/>
                  <a:t>OFL</a:t>
                </a:r>
                <a:r>
                  <a:rPr lang="en-US" sz="2200" b="1"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𝑈</m:t>
                            </m:r>
                            <m:r>
                              <a:rPr lang="en-US" sz="2000" i="1">
                                <a:latin typeface="Cambria Math" charset="0"/>
                              </a:rPr>
                              <m:t>+1</m:t>
                            </m:r>
                          </m:sup>
                        </m:sSup>
                        <m:r>
                          <a:rPr lang="en-US" sz="2000" i="1">
                            <a:latin typeface="Cambria Math" charset="0"/>
                          </a:rPr>
                          <m:t>(1−2</m:t>
                        </m:r>
                      </m:e>
                      <m:sup>
                        <m:r>
                          <a:rPr lang="en-US" sz="2000" i="1">
                            <a:latin typeface="Cambria Math" charset="0"/>
                          </a:rPr>
                          <m:t>−</m:t>
                        </m:r>
                        <m:r>
                          <a:rPr lang="en-US" sz="2000" i="1">
                            <a:latin typeface="Cambria Math" charset="0"/>
                          </a:rPr>
                          <m:t>𝑝</m:t>
                        </m:r>
                      </m:sup>
                    </m:sSup>
                    <m:r>
                      <a:rPr lang="en-US" sz="2000" i="1">
                        <a:latin typeface="Cambria Math" charset="0"/>
                      </a:rPr>
                      <m:t>)</m:t>
                    </m:r>
                  </m:oMath>
                </a14:m>
                <a:r>
                  <a:rPr lang="mr-IN" sz="2000"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128</m:t>
                            </m:r>
                          </m:sup>
                        </m:sSup>
                        <m:r>
                          <a:rPr lang="en-US" sz="2000" i="1">
                            <a:latin typeface="Cambria Math" charset="0"/>
                          </a:rPr>
                          <m:t>(1−2</m:t>
                        </m:r>
                      </m:e>
                      <m:sup>
                        <m:r>
                          <a:rPr lang="en-US" sz="2000" i="1">
                            <a:latin typeface="Cambria Math" charset="0"/>
                          </a:rPr>
                          <m:t>−24</m:t>
                        </m:r>
                      </m:sup>
                    </m:sSup>
                    <m:r>
                      <a:rPr lang="en-US" sz="2000" i="1">
                        <a:latin typeface="Cambria Math" charset="0"/>
                      </a:rPr>
                      <m:t>)</m:t>
                    </m:r>
                    <m:r>
                      <a:rPr lang="en-US" sz="2000" i="1">
                        <a:latin typeface="Cambria Math" charset="0"/>
                        <a:ea typeface="Cambria Math" charset="0"/>
                        <a:cs typeface="Cambria Math" charset="0"/>
                      </a:rPr>
                      <m:t>≈3.4 ×</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10</m:t>
                        </m:r>
                      </m:e>
                      <m:sup>
                        <m:r>
                          <a:rPr lang="en-US" sz="2000" i="1">
                            <a:latin typeface="Cambria Math" charset="0"/>
                            <a:ea typeface="Cambria Math" charset="0"/>
                            <a:cs typeface="Cambria Math" charset="0"/>
                          </a:rPr>
                          <m:t>38</m:t>
                        </m:r>
                      </m:sup>
                    </m:sSup>
                  </m:oMath>
                </a14:m>
                <a:endParaRPr lang="en-US" sz="2400" dirty="0"/>
              </a:p>
              <a:p>
                <a:pPr marL="342900" indent="-342900">
                  <a:buFont typeface="Arial" charset="0"/>
                  <a:buChar char="•"/>
                </a:pPr>
                <a:endParaRPr lang="en-US" sz="2400" dirty="0"/>
              </a:p>
            </p:txBody>
          </p:sp>
        </mc:Choice>
        <mc:Fallback xmlns="">
          <p:sp>
            <p:nvSpPr>
              <p:cNvPr id="47" name="Rectangle 46"/>
              <p:cNvSpPr>
                <a:spLocks noRot="1" noChangeAspect="1" noMove="1" noResize="1" noEditPoints="1" noAdjustHandles="1" noChangeArrowheads="1" noChangeShapeType="1" noTextEdit="1"/>
              </p:cNvSpPr>
              <p:nvPr/>
            </p:nvSpPr>
            <p:spPr>
              <a:xfrm>
                <a:off x="450737" y="4800600"/>
                <a:ext cx="8839200" cy="2308324"/>
              </a:xfrm>
              <a:prstGeom prst="rect">
                <a:avLst/>
              </a:prstGeom>
              <a:blipFill rotWithShape="0">
                <a:blip r:embed="rId9"/>
                <a:stretch>
                  <a:fillRect l="-966" t="-2381" b="-3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2736122" y="4128845"/>
                <a:ext cx="3708836" cy="438582"/>
              </a:xfrm>
              <a:prstGeom prst="rect">
                <a:avLst/>
              </a:prstGeom>
            </p:spPr>
            <p:txBody>
              <a:bodyPr wrap="none">
                <a:spAutoFit/>
              </a:bodyPr>
              <a:lstStyle/>
              <a:p>
                <a:pPr lvl="1"/>
                <a14:m>
                  <m:oMathPara xmlns:m="http://schemas.openxmlformats.org/officeDocument/2006/math">
                    <m:oMathParaPr>
                      <m:jc m:val="center"/>
                    </m:oMathParaPr>
                    <m:oMath xmlns:m="http://schemas.openxmlformats.org/officeDocument/2006/math">
                      <m:sSub>
                        <m:sSubPr>
                          <m:ctrlPr>
                            <a:rPr lang="en-US" sz="2200" b="1" i="1">
                              <a:latin typeface="Cambria Math" panose="02040503050406030204" pitchFamily="18" charset="0"/>
                            </a:rPr>
                          </m:ctrlPr>
                        </m:sSubPr>
                        <m:e>
                          <m:r>
                            <a:rPr lang="en-US" sz="2200" b="1" i="1">
                              <a:latin typeface="Cambria Math" charset="0"/>
                              <a:ea typeface="Cambria Math" charset="0"/>
                              <a:cs typeface="Cambria Math" charset="0"/>
                            </a:rPr>
                            <m:t>𝝐</m:t>
                          </m:r>
                        </m:e>
                        <m:sub>
                          <m:r>
                            <a:rPr lang="en-US" sz="2200" b="1" i="1">
                              <a:latin typeface="Cambria Math" charset="0"/>
                            </a:rPr>
                            <m:t>𝒎</m:t>
                          </m:r>
                        </m:sub>
                      </m:sSub>
                      <m:r>
                        <a:rPr lang="en-US" sz="2200" b="1">
                          <a:latin typeface="Cambria Math" charset="0"/>
                        </a:rPr>
                        <m:t>=</m:t>
                      </m:r>
                      <m:sSup>
                        <m:sSupPr>
                          <m:ctrlPr>
                            <a:rPr lang="en-US" sz="2200" b="1" i="1">
                              <a:latin typeface="Cambria Math" panose="02040503050406030204" pitchFamily="18" charset="0"/>
                            </a:rPr>
                          </m:ctrlPr>
                        </m:sSupPr>
                        <m:e>
                          <m:r>
                            <a:rPr lang="en-US" sz="2200" b="1" i="1">
                              <a:latin typeface="Cambria Math" charset="0"/>
                            </a:rPr>
                            <m:t>𝟐</m:t>
                          </m:r>
                        </m:e>
                        <m:sup>
                          <m:r>
                            <a:rPr lang="en-US" sz="2200" b="1" i="1">
                              <a:latin typeface="Cambria Math" charset="0"/>
                            </a:rPr>
                            <m:t>−</m:t>
                          </m:r>
                          <m:r>
                            <a:rPr lang="en-US" sz="2200" b="1" i="1">
                              <a:latin typeface="Cambria Math" charset="0"/>
                            </a:rPr>
                            <m:t>𝟐𝟑</m:t>
                          </m:r>
                        </m:sup>
                      </m:sSup>
                      <m:r>
                        <a:rPr lang="en-US" sz="2200" i="1">
                          <a:latin typeface="Cambria Math" charset="0"/>
                          <a:ea typeface="Cambria Math" charset="0"/>
                          <a:cs typeface="Cambria Math" charset="0"/>
                        </a:rPr>
                        <m:t>≈1.2 ×</m:t>
                      </m:r>
                      <m:sSup>
                        <m:sSupPr>
                          <m:ctrlPr>
                            <a:rPr lang="en-US" sz="2200" i="1">
                              <a:latin typeface="Cambria Math" panose="02040503050406030204" pitchFamily="18" charset="0"/>
                              <a:ea typeface="Cambria Math" charset="0"/>
                              <a:cs typeface="Cambria Math" charset="0"/>
                            </a:rPr>
                          </m:ctrlPr>
                        </m:sSupPr>
                        <m:e>
                          <m:r>
                            <a:rPr lang="en-US" sz="2200" i="1">
                              <a:latin typeface="Cambria Math" charset="0"/>
                              <a:ea typeface="Cambria Math" charset="0"/>
                              <a:cs typeface="Cambria Math" charset="0"/>
                            </a:rPr>
                            <m:t> 10</m:t>
                          </m:r>
                        </m:e>
                        <m:sup>
                          <m:r>
                            <a:rPr lang="en-US" sz="2200" i="1">
                              <a:latin typeface="Cambria Math" charset="0"/>
                              <a:ea typeface="Cambria Math" charset="0"/>
                              <a:cs typeface="Cambria Math" charset="0"/>
                            </a:rPr>
                            <m:t>−7</m:t>
                          </m:r>
                        </m:sup>
                      </m:sSup>
                      <m:r>
                        <a:rPr lang="en-US" sz="2200" i="1">
                          <a:latin typeface="Cambria Math" charset="0"/>
                          <a:ea typeface="Cambria Math" charset="0"/>
                          <a:cs typeface="Cambria Math" charset="0"/>
                        </a:rPr>
                        <m:t> </m:t>
                      </m:r>
                    </m:oMath>
                  </m:oMathPara>
                </a14:m>
                <a:endParaRPr lang="en-US" sz="2200" dirty="0">
                  <a:ea typeface="Cambria Math" charset="0"/>
                  <a:cs typeface="Cambria Math"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2736122" y="4128845"/>
                <a:ext cx="3708836" cy="438582"/>
              </a:xfrm>
              <a:prstGeom prst="rect">
                <a:avLst/>
              </a:prstGeom>
              <a:blipFill rotWithShape="0">
                <a:blip r:embed="rId10"/>
                <a:stretch>
                  <a:fillRect t="-101389" b="-1236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788266" y="2991175"/>
                <a:ext cx="3000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00000000000000000000000</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3788266" y="2991175"/>
                <a:ext cx="3000821" cy="276999"/>
              </a:xfrm>
              <a:prstGeom prst="rect">
                <a:avLst/>
              </a:prstGeom>
              <a:blipFill rotWithShape="0">
                <a:blip r:embed="rId11"/>
                <a:stretch>
                  <a:fillRect l="-1217" r="-1623" b="-2222"/>
                </a:stretch>
              </a:blipFill>
            </p:spPr>
            <p:txBody>
              <a:bodyPr/>
              <a:lstStyle/>
              <a:p>
                <a:r>
                  <a:rPr lang="en-US">
                    <a:noFill/>
                  </a:rPr>
                  <a:t> </a:t>
                </a:r>
              </a:p>
            </p:txBody>
          </p:sp>
        </mc:Fallback>
      </mc:AlternateContent>
      <p:sp>
        <p:nvSpPr>
          <p:cNvPr id="50" name="Rectangle 49"/>
          <p:cNvSpPr/>
          <p:nvPr/>
        </p:nvSpPr>
        <p:spPr>
          <a:xfrm>
            <a:off x="2139314" y="2913703"/>
            <a:ext cx="4648200"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2537020" y="2904038"/>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748274" y="2913703"/>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2591197" y="2992054"/>
                <a:ext cx="10772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0</m:t>
                      </m:r>
                      <m:r>
                        <a:rPr lang="en-US" b="0" i="1" smtClean="0">
                          <a:latin typeface="Cambria Math" charset="0"/>
                        </a:rPr>
                        <m:t>1111111</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2591197" y="2992054"/>
                <a:ext cx="1077218" cy="276999"/>
              </a:xfrm>
              <a:prstGeom prst="rect">
                <a:avLst/>
              </a:prstGeom>
              <a:blipFill rotWithShape="0">
                <a:blip r:embed="rId12"/>
                <a:stretch>
                  <a:fillRect l="-4520" r="-5650"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172818" y="2945009"/>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0</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2172818" y="2945009"/>
                <a:ext cx="364202"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1159987" y="2935344"/>
                <a:ext cx="992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d>
                            <m:dPr>
                              <m:ctrlPr>
                                <a:rPr lang="mr-IN"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e>
                          </m:d>
                        </m:e>
                        <m:sub>
                          <m:r>
                            <a:rPr lang="en-US" b="0" i="1" smtClean="0">
                              <a:latin typeface="Cambria Math" charset="0"/>
                              <a:ea typeface="Cambria Math" charset="0"/>
                              <a:cs typeface="Cambria Math" charset="0"/>
                            </a:rPr>
                            <m:t>10</m:t>
                          </m:r>
                        </m:sub>
                      </m:sSub>
                      <m:r>
                        <a:rPr lang="en-US" i="1">
                          <a:latin typeface="Cambria Math" charset="0"/>
                          <a:ea typeface="Cambria Math" charset="0"/>
                          <a:cs typeface="Cambria Math" charset="0"/>
                        </a:rPr>
                        <m:t>=</m:t>
                      </m:r>
                    </m:oMath>
                  </m:oMathPara>
                </a14:m>
                <a:endParaRPr lang="en-US" dirty="0"/>
              </a:p>
            </p:txBody>
          </p:sp>
        </mc:Choice>
        <mc:Fallback xmlns="">
          <p:sp>
            <p:nvSpPr>
              <p:cNvPr id="55" name="Rectangle 54"/>
              <p:cNvSpPr>
                <a:spLocks noRot="1" noChangeAspect="1" noMove="1" noResize="1" noEditPoints="1" noAdjustHandles="1" noChangeArrowheads="1" noChangeShapeType="1" noTextEdit="1"/>
              </p:cNvSpPr>
              <p:nvPr/>
            </p:nvSpPr>
            <p:spPr>
              <a:xfrm>
                <a:off x="1159987" y="2935344"/>
                <a:ext cx="992836"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818442" y="3610546"/>
                <a:ext cx="30008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00000000000000000000001</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818442" y="3610546"/>
                <a:ext cx="3000821" cy="276999"/>
              </a:xfrm>
              <a:prstGeom prst="rect">
                <a:avLst/>
              </a:prstGeom>
              <a:blipFill rotWithShape="0">
                <a:blip r:embed="rId15"/>
                <a:stretch>
                  <a:fillRect l="-1217" r="-1623" b="-2174"/>
                </a:stretch>
              </a:blipFill>
            </p:spPr>
            <p:txBody>
              <a:bodyPr/>
              <a:lstStyle/>
              <a:p>
                <a:r>
                  <a:rPr lang="en-US">
                    <a:noFill/>
                  </a:rPr>
                  <a:t> </a:t>
                </a:r>
              </a:p>
            </p:txBody>
          </p:sp>
        </mc:Fallback>
      </mc:AlternateContent>
      <p:sp>
        <p:nvSpPr>
          <p:cNvPr id="57" name="Rectangle 56"/>
          <p:cNvSpPr/>
          <p:nvPr/>
        </p:nvSpPr>
        <p:spPr>
          <a:xfrm>
            <a:off x="2169490" y="3533074"/>
            <a:ext cx="4648200"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2567196" y="3523409"/>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78450" y="3533074"/>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2621373" y="3611425"/>
                <a:ext cx="10772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0</m:t>
                      </m:r>
                      <m:r>
                        <a:rPr lang="en-US" b="0" i="1" smtClean="0">
                          <a:latin typeface="Cambria Math" charset="0"/>
                        </a:rPr>
                        <m:t>1111111</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2621373" y="3611425"/>
                <a:ext cx="1077218" cy="276999"/>
              </a:xfrm>
              <a:prstGeom prst="rect">
                <a:avLst/>
              </a:prstGeom>
              <a:blipFill rotWithShape="0">
                <a:blip r:embed="rId16"/>
                <a:stretch>
                  <a:fillRect l="-4520" r="-5650"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2202994" y="3564380"/>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0</m:t>
                      </m:r>
                    </m:oMath>
                  </m:oMathPara>
                </a14:m>
                <a:endParaRPr lang="en-US" dirty="0"/>
              </a:p>
            </p:txBody>
          </p:sp>
        </mc:Choice>
        <mc:Fallback xmlns="">
          <p:sp>
            <p:nvSpPr>
              <p:cNvPr id="61" name="Rectangle 60"/>
              <p:cNvSpPr>
                <a:spLocks noRot="1" noChangeAspect="1" noMove="1" noResize="1" noEditPoints="1" noAdjustHandles="1" noChangeArrowheads="1" noChangeShapeType="1" noTextEdit="1"/>
              </p:cNvSpPr>
              <p:nvPr/>
            </p:nvSpPr>
            <p:spPr>
              <a:xfrm>
                <a:off x="2202994" y="3564380"/>
                <a:ext cx="364202" cy="36933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04007" y="3554715"/>
                <a:ext cx="15454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d>
                            <m:dPr>
                              <m:ctrlPr>
                                <a:rPr lang="mr-IN"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e>
                          </m:d>
                        </m:e>
                        <m:sub>
                          <m:r>
                            <a:rPr lang="en-US" b="0" i="1" smtClean="0">
                              <a:latin typeface="Cambria Math" charset="0"/>
                              <a:ea typeface="Cambria Math" charset="0"/>
                              <a:cs typeface="Cambria Math" charset="0"/>
                            </a:rPr>
                            <m:t>10</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𝜖</m:t>
                          </m:r>
                        </m:e>
                        <m:sub>
                          <m:r>
                            <a:rPr lang="en-US" i="1">
                              <a:latin typeface="Cambria Math" charset="0"/>
                            </a:rPr>
                            <m:t>𝑚</m:t>
                          </m:r>
                        </m:sub>
                      </m:sSub>
                      <m:r>
                        <a:rPr lang="en-US" i="1">
                          <a:latin typeface="Cambria Math" charset="0"/>
                          <a:ea typeface="Cambria Math" charset="0"/>
                          <a:cs typeface="Cambria Math" charset="0"/>
                        </a:rPr>
                        <m:t>=</m:t>
                      </m:r>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04007" y="3554715"/>
                <a:ext cx="1545488" cy="369332"/>
              </a:xfrm>
              <a:prstGeom prst="rect">
                <a:avLst/>
              </a:prstGeom>
              <a:blipFill rotWithShape="0">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179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4" y="-92076"/>
            <a:ext cx="7772400" cy="1143000"/>
          </a:xfrm>
        </p:spPr>
        <p:txBody>
          <a:bodyPr/>
          <a:lstStyle/>
          <a:p>
            <a:r>
              <a:rPr lang="en-US" dirty="0"/>
              <a:t>IEEE-754 Double Precision (64-bit)</a:t>
            </a:r>
          </a:p>
        </p:txBody>
      </p:sp>
      <mc:AlternateContent xmlns:mc="http://schemas.openxmlformats.org/markup-compatibility/2006" xmlns:a14="http://schemas.microsoft.com/office/drawing/2010/main">
        <mc:Choice Requires="a14">
          <p:sp>
            <p:nvSpPr>
              <p:cNvPr id="7" name="Rectangle 6"/>
              <p:cNvSpPr/>
              <p:nvPr/>
            </p:nvSpPr>
            <p:spPr>
              <a:xfrm>
                <a:off x="2863925" y="1141368"/>
                <a:ext cx="30113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863925" y="1141368"/>
                <a:ext cx="3011337" cy="461665"/>
              </a:xfrm>
              <a:prstGeom prst="rect">
                <a:avLst/>
              </a:prstGeom>
              <a:blipFill rotWithShape="0">
                <a:blip r:embed="rId3"/>
                <a:stretch>
                  <a:fillRect t="-106579" b="-126316"/>
                </a:stretch>
              </a:blipFill>
            </p:spPr>
            <p:txBody>
              <a:bodyPr/>
              <a:lstStyle/>
              <a:p>
                <a:r>
                  <a:rPr lang="en-US">
                    <a:noFill/>
                  </a:rPr>
                  <a:t> </a:t>
                </a:r>
              </a:p>
            </p:txBody>
          </p:sp>
        </mc:Fallback>
      </mc:AlternateContent>
      <p:sp>
        <p:nvSpPr>
          <p:cNvPr id="26" name="Right Brace 25"/>
          <p:cNvSpPr/>
          <p:nvPr/>
        </p:nvSpPr>
        <p:spPr>
          <a:xfrm rot="5400000">
            <a:off x="2815407" y="1555423"/>
            <a:ext cx="314761" cy="229454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p:cNvSpPr/>
          <p:nvPr/>
        </p:nvSpPr>
        <p:spPr>
          <a:xfrm rot="5400000">
            <a:off x="6006040" y="713394"/>
            <a:ext cx="290455" cy="39624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p:cNvSpPr/>
          <p:nvPr/>
        </p:nvSpPr>
        <p:spPr>
          <a:xfrm rot="5400000">
            <a:off x="1368861" y="2389530"/>
            <a:ext cx="286060" cy="6272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p:cNvSpPr/>
          <p:nvPr/>
        </p:nvSpPr>
        <p:spPr>
          <a:xfrm>
            <a:off x="1142090" y="2865917"/>
            <a:ext cx="798156" cy="646331"/>
          </a:xfrm>
          <a:prstGeom prst="rect">
            <a:avLst/>
          </a:prstGeom>
        </p:spPr>
        <p:txBody>
          <a:bodyPr wrap="square">
            <a:spAutoFit/>
          </a:bodyPr>
          <a:lstStyle/>
          <a:p>
            <a:pPr algn="ctr"/>
            <a:r>
              <a:rPr lang="en-US"/>
              <a:t>sign (1-bit)</a:t>
            </a:r>
            <a:endParaRPr lang="en-US" dirty="0"/>
          </a:p>
        </p:txBody>
      </p:sp>
      <p:sp>
        <p:nvSpPr>
          <p:cNvPr id="30" name="Rectangle 29"/>
          <p:cNvSpPr/>
          <p:nvPr/>
        </p:nvSpPr>
        <p:spPr>
          <a:xfrm>
            <a:off x="2543602" y="2839821"/>
            <a:ext cx="966931" cy="646331"/>
          </a:xfrm>
          <a:prstGeom prst="rect">
            <a:avLst/>
          </a:prstGeom>
        </p:spPr>
        <p:txBody>
          <a:bodyPr wrap="none">
            <a:spAutoFit/>
          </a:bodyPr>
          <a:lstStyle/>
          <a:p>
            <a:pPr algn="ctr"/>
            <a:r>
              <a:rPr lang="en-US" dirty="0"/>
              <a:t>exponent</a:t>
            </a:r>
          </a:p>
          <a:p>
            <a:pPr algn="ctr"/>
            <a:r>
              <a:rPr lang="en-US" dirty="0"/>
              <a:t>(11-bit)</a:t>
            </a:r>
          </a:p>
        </p:txBody>
      </p:sp>
      <p:sp>
        <p:nvSpPr>
          <p:cNvPr id="31" name="Rectangle 30"/>
          <p:cNvSpPr/>
          <p:nvPr/>
        </p:nvSpPr>
        <p:spPr>
          <a:xfrm>
            <a:off x="5620512" y="2839821"/>
            <a:ext cx="1061509" cy="646331"/>
          </a:xfrm>
          <a:prstGeom prst="rect">
            <a:avLst/>
          </a:prstGeom>
        </p:spPr>
        <p:txBody>
          <a:bodyPr wrap="none">
            <a:spAutoFit/>
          </a:bodyPr>
          <a:lstStyle/>
          <a:p>
            <a:pPr algn="ctr"/>
            <a:r>
              <a:rPr lang="en-US" dirty="0"/>
              <a:t>significand</a:t>
            </a:r>
          </a:p>
          <a:p>
            <a:pPr algn="ctr"/>
            <a:r>
              <a:rPr lang="en-US" dirty="0"/>
              <a:t>(52-bit)</a:t>
            </a:r>
          </a:p>
        </p:txBody>
      </p:sp>
      <p:grpSp>
        <p:nvGrpSpPr>
          <p:cNvPr id="32" name="Group 31"/>
          <p:cNvGrpSpPr/>
          <p:nvPr/>
        </p:nvGrpSpPr>
        <p:grpSpPr>
          <a:xfrm>
            <a:off x="1198268" y="1828800"/>
            <a:ext cx="6934200" cy="696954"/>
            <a:chOff x="1447800" y="1874282"/>
            <a:chExt cx="6934200" cy="696954"/>
          </a:xfrm>
        </p:grpSpPr>
        <p:sp>
          <p:nvSpPr>
            <p:cNvPr id="33" name="Rectangle 32"/>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Rectangle 35"/>
              <p:cNvSpPr/>
              <p:nvPr/>
            </p:nvSpPr>
            <p:spPr>
              <a:xfrm>
                <a:off x="1240573" y="1859689"/>
                <a:ext cx="493340"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400" b="0" i="1" smtClean="0">
                          <a:solidFill>
                            <a:srgbClr val="FF0000"/>
                          </a:solidFill>
                          <a:latin typeface="Cambria Math" charset="0"/>
                          <a:ea typeface="Cambria Math" charset="0"/>
                          <a:cs typeface="Cambria Math" charset="0"/>
                        </a:rPr>
                        <m:t>𝑠</m:t>
                      </m:r>
                    </m:oMath>
                  </m:oMathPara>
                </a14:m>
                <a:endParaRPr lang="en-US" sz="3400" dirty="0"/>
              </a:p>
            </p:txBody>
          </p:sp>
        </mc:Choice>
        <mc:Fallback xmlns="">
          <p:sp>
            <p:nvSpPr>
              <p:cNvPr id="36" name="Rectangle 35"/>
              <p:cNvSpPr>
                <a:spLocks noRot="1" noChangeAspect="1" noMove="1" noResize="1" noEditPoints="1" noAdjustHandles="1" noChangeArrowheads="1" noChangeShapeType="1" noTextEdit="1"/>
              </p:cNvSpPr>
              <p:nvPr/>
            </p:nvSpPr>
            <p:spPr>
              <a:xfrm>
                <a:off x="1240573" y="1859689"/>
                <a:ext cx="493340" cy="61555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1706393" y="1906544"/>
                <a:ext cx="24384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charset="0"/>
                          <a:ea typeface="Cambria Math" charset="0"/>
                          <a:cs typeface="Cambria Math" charset="0"/>
                        </a:rPr>
                        <m:t>𝑐</m:t>
                      </m:r>
                      <m:r>
                        <a:rPr lang="en-US" sz="2800" b="0" i="1" smtClean="0">
                          <a:solidFill>
                            <a:srgbClr val="FF0000"/>
                          </a:solidFill>
                          <a:latin typeface="Cambria Math" charset="0"/>
                          <a:ea typeface="Cambria Math" charset="0"/>
                          <a:cs typeface="Cambria Math" charset="0"/>
                        </a:rPr>
                        <m:t>=</m:t>
                      </m:r>
                      <m:r>
                        <a:rPr lang="en-US" sz="2800" b="0" i="1" smtClean="0">
                          <a:solidFill>
                            <a:srgbClr val="FF0000"/>
                          </a:solidFill>
                          <a:latin typeface="Cambria Math" charset="0"/>
                          <a:ea typeface="Cambria Math" charset="0"/>
                          <a:cs typeface="Cambria Math" charset="0"/>
                        </a:rPr>
                        <m:t>𝑚</m:t>
                      </m:r>
                      <m:r>
                        <a:rPr lang="en-US" sz="2800" b="0" i="1" smtClean="0">
                          <a:solidFill>
                            <a:srgbClr val="FF0000"/>
                          </a:solidFill>
                          <a:latin typeface="Cambria Math" charset="0"/>
                          <a:ea typeface="Cambria Math" charset="0"/>
                          <a:cs typeface="Cambria Math" charset="0"/>
                        </a:rPr>
                        <m:t>+1023</m:t>
                      </m:r>
                    </m:oMath>
                  </m:oMathPara>
                </a14:m>
                <a:endParaRPr lang="en-US" sz="2800" dirty="0"/>
              </a:p>
            </p:txBody>
          </p:sp>
        </mc:Choice>
        <mc:Fallback xmlns="">
          <p:sp>
            <p:nvSpPr>
              <p:cNvPr id="37" name="Rectangle 36"/>
              <p:cNvSpPr>
                <a:spLocks noRot="1" noChangeAspect="1" noMove="1" noResize="1" noEditPoints="1" noAdjustHandles="1" noChangeArrowheads="1" noChangeShapeType="1" noTextEdit="1"/>
              </p:cNvSpPr>
              <p:nvPr/>
            </p:nvSpPr>
            <p:spPr>
              <a:xfrm>
                <a:off x="1706393" y="1906544"/>
                <a:ext cx="2438423"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5770268" y="1853515"/>
                <a:ext cx="535659" cy="615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400" b="0" i="1" smtClean="0">
                          <a:solidFill>
                            <a:srgbClr val="FF0000"/>
                          </a:solidFill>
                          <a:latin typeface="Cambria Math" charset="0"/>
                          <a:ea typeface="Cambria Math" charset="0"/>
                          <a:cs typeface="Cambria Math" charset="0"/>
                        </a:rPr>
                        <m:t>𝑓</m:t>
                      </m:r>
                    </m:oMath>
                  </m:oMathPara>
                </a14:m>
                <a:endParaRPr lang="en-US" sz="3400" dirty="0"/>
              </a:p>
            </p:txBody>
          </p:sp>
        </mc:Choice>
        <mc:Fallback xmlns="">
          <p:sp>
            <p:nvSpPr>
              <p:cNvPr id="38" name="Rectangle 37"/>
              <p:cNvSpPr>
                <a:spLocks noRot="1" noChangeAspect="1" noMove="1" noResize="1" noEditPoints="1" noAdjustHandles="1" noChangeArrowheads="1" noChangeShapeType="1" noTextEdit="1"/>
              </p:cNvSpPr>
              <p:nvPr/>
            </p:nvSpPr>
            <p:spPr>
              <a:xfrm>
                <a:off x="5770268" y="1853515"/>
                <a:ext cx="535659" cy="61555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15336" y="3687872"/>
                <a:ext cx="8500064" cy="3046988"/>
              </a:xfrm>
              <a:prstGeom prst="rect">
                <a:avLst/>
              </a:prstGeom>
            </p:spPr>
            <p:txBody>
              <a:bodyPr wrap="square">
                <a:spAutoFit/>
              </a:bodyPr>
              <a:lstStyle/>
              <a:p>
                <a14:m>
                  <m:oMath xmlns:m="http://schemas.openxmlformats.org/officeDocument/2006/math">
                    <m:r>
                      <a:rPr lang="en-US" sz="2400" i="1" smtClean="0">
                        <a:solidFill>
                          <a:srgbClr val="FF0000"/>
                        </a:solidFill>
                        <a:latin typeface="Cambria Math" charset="0"/>
                        <a:ea typeface="Cambria Math" charset="0"/>
                        <a:cs typeface="Cambria Math" charset="0"/>
                      </a:rPr>
                      <m:t>𝑠</m:t>
                    </m:r>
                    <m:r>
                      <a:rPr lang="en-US" sz="2400" b="0" i="0" smtClean="0">
                        <a:solidFill>
                          <a:srgbClr val="FF0000"/>
                        </a:solidFill>
                        <a:latin typeface="Cambria Math" charset="0"/>
                        <a:ea typeface="Cambria Math" charset="0"/>
                        <a:cs typeface="Cambria Math" charset="0"/>
                      </a:rPr>
                      <m:t>=0: </m:t>
                    </m:r>
                  </m:oMath>
                </a14:m>
                <a:r>
                  <a:rPr lang="en-US" sz="2400" dirty="0"/>
                  <a:t>positive sign, </a:t>
                </a:r>
                <a14:m>
                  <m:oMath xmlns:m="http://schemas.openxmlformats.org/officeDocument/2006/math">
                    <m:r>
                      <a:rPr lang="en-US" sz="2400" i="1">
                        <a:solidFill>
                          <a:srgbClr val="FF0000"/>
                        </a:solidFill>
                        <a:latin typeface="Cambria Math" charset="0"/>
                        <a:ea typeface="Cambria Math" charset="0"/>
                        <a:cs typeface="Cambria Math" charset="0"/>
                      </a:rPr>
                      <m:t>𝑠</m:t>
                    </m:r>
                    <m:r>
                      <a:rPr lang="en-US" sz="2400">
                        <a:solidFill>
                          <a:srgbClr val="FF0000"/>
                        </a:solidFill>
                        <a:latin typeface="Cambria Math" charset="0"/>
                        <a:ea typeface="Cambria Math" charset="0"/>
                        <a:cs typeface="Cambria Math" charset="0"/>
                      </a:rPr>
                      <m:t>=</m:t>
                    </m:r>
                    <m:r>
                      <a:rPr lang="en-US" sz="2400" b="0" i="0" smtClean="0">
                        <a:solidFill>
                          <a:srgbClr val="FF0000"/>
                        </a:solidFill>
                        <a:latin typeface="Cambria Math" charset="0"/>
                        <a:ea typeface="Cambria Math" charset="0"/>
                        <a:cs typeface="Cambria Math" charset="0"/>
                      </a:rPr>
                      <m:t>1</m:t>
                    </m:r>
                    <m:r>
                      <a:rPr lang="en-US" sz="2400">
                        <a:solidFill>
                          <a:srgbClr val="FF0000"/>
                        </a:solidFill>
                        <a:latin typeface="Cambria Math" charset="0"/>
                        <a:ea typeface="Cambria Math" charset="0"/>
                        <a:cs typeface="Cambria Math" charset="0"/>
                      </a:rPr>
                      <m:t>: </m:t>
                    </m:r>
                  </m:oMath>
                </a14:m>
                <a:r>
                  <a:rPr lang="en-US" sz="2400" dirty="0"/>
                  <a:t>negative sign</a:t>
                </a:r>
              </a:p>
              <a:p>
                <a:endParaRPr lang="en-US" sz="2400" dirty="0"/>
              </a:p>
              <a:p>
                <a:r>
                  <a:rPr lang="en-US" sz="2400" dirty="0"/>
                  <a:t>Reserved exponent number for special cases:</a:t>
                </a:r>
              </a:p>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r>
                          <a:rPr lang="en-US" sz="2400" b="0" i="1" smtClean="0">
                            <a:latin typeface="Cambria Math" charset="0"/>
                          </a:rPr>
                          <m:t>=</m:t>
                        </m:r>
                        <m:d>
                          <m:dPr>
                            <m:ctrlPr>
                              <a:rPr lang="mr-IN" sz="2400" i="1">
                                <a:latin typeface="Cambria Math" panose="02040503050406030204" pitchFamily="18" charset="0"/>
                              </a:rPr>
                            </m:ctrlPr>
                          </m:dPr>
                          <m:e>
                            <m:r>
                              <a:rPr lang="en-US" sz="2400" b="0" i="1" smtClean="0">
                                <a:latin typeface="Cambria Math" charset="0"/>
                              </a:rPr>
                              <m:t>11111111111</m:t>
                            </m:r>
                          </m:e>
                        </m:d>
                      </m:e>
                      <m:sub>
                        <m:r>
                          <a:rPr lang="en-US" sz="2400" i="1">
                            <a:latin typeface="Cambria Math" charset="0"/>
                          </a:rPr>
                          <m:t>2</m:t>
                        </m:r>
                      </m:sub>
                    </m:sSub>
                    <m:r>
                      <a:rPr lang="en-US" sz="2400" b="0" i="1" smtClean="0">
                        <a:latin typeface="Cambria Math" charset="0"/>
                      </a:rPr>
                      <m:t>=2047</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𝑐</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00000000</m:t>
                            </m:r>
                            <m:r>
                              <a:rPr lang="en-US" sz="2400" b="0" i="1" smtClean="0">
                                <a:latin typeface="Cambria Math" charset="0"/>
                              </a:rPr>
                              <m:t>000</m:t>
                            </m:r>
                          </m:e>
                        </m:d>
                      </m:e>
                      <m:sub>
                        <m:r>
                          <a:rPr lang="en-US" sz="2400" i="1">
                            <a:latin typeface="Cambria Math" charset="0"/>
                          </a:rPr>
                          <m:t>2</m:t>
                        </m:r>
                      </m:sub>
                    </m:sSub>
                    <m:r>
                      <a:rPr lang="en-US" sz="2400" i="1">
                        <a:latin typeface="Cambria Math" charset="0"/>
                      </a:rPr>
                      <m:t>=</m:t>
                    </m:r>
                    <m:r>
                      <a:rPr lang="en-US" sz="2400" b="0" i="1" smtClean="0">
                        <a:latin typeface="Cambria Math" charset="0"/>
                      </a:rPr>
                      <m:t>0</m:t>
                    </m:r>
                  </m:oMath>
                </a14:m>
                <a:endParaRPr lang="en-US" sz="2400" dirty="0"/>
              </a:p>
              <a:p>
                <a:endParaRPr lang="en-US" sz="2400" dirty="0"/>
              </a:p>
              <a:p>
                <a:r>
                  <a:rPr lang="en-US" sz="2400" dirty="0"/>
                  <a:t>Therefore </a:t>
                </a:r>
                <a14:m>
                  <m:oMath xmlns:m="http://schemas.openxmlformats.org/officeDocument/2006/math">
                    <m:r>
                      <a:rPr lang="en-US" sz="2400" b="0" i="0" smtClean="0">
                        <a:latin typeface="Cambria Math" charset="0"/>
                      </a:rPr>
                      <m:t>0&lt;</m:t>
                    </m:r>
                    <m:r>
                      <m:rPr>
                        <m:sty m:val="p"/>
                      </m:rPr>
                      <a:rPr lang="en-US" sz="2400" b="0" i="0" smtClean="0">
                        <a:latin typeface="Cambria Math" charset="0"/>
                      </a:rPr>
                      <m:t>c</m:t>
                    </m:r>
                    <m:r>
                      <a:rPr lang="en-US" sz="2400" b="0" i="0" smtClean="0">
                        <a:latin typeface="Cambria Math" charset="0"/>
                      </a:rPr>
                      <m:t>&lt;</m:t>
                    </m:r>
                    <m:r>
                      <a:rPr lang="en-US" sz="2400" i="1">
                        <a:latin typeface="Cambria Math" charset="0"/>
                      </a:rPr>
                      <m:t>2</m:t>
                    </m:r>
                    <m:r>
                      <a:rPr lang="en-US" sz="2400" b="0" i="1" smtClean="0">
                        <a:latin typeface="Cambria Math" charset="0"/>
                      </a:rPr>
                      <m:t>047</m:t>
                    </m:r>
                  </m:oMath>
                </a14:m>
                <a:endParaRPr lang="en-US" sz="2400" dirty="0"/>
              </a:p>
              <a:p>
                <a:r>
                  <a:rPr lang="en-US" sz="2400" dirty="0"/>
                  <a:t>The largest exponent is </a:t>
                </a:r>
                <a14:m>
                  <m:oMath xmlns:m="http://schemas.openxmlformats.org/officeDocument/2006/math">
                    <m:r>
                      <m:rPr>
                        <m:sty m:val="p"/>
                      </m:rPr>
                      <a:rPr lang="en-US" sz="2400" dirty="0">
                        <a:solidFill>
                          <a:srgbClr val="FF0000"/>
                        </a:solidFill>
                        <a:latin typeface="Cambria Math" charset="0"/>
                        <a:ea typeface="Cambria Math" charset="0"/>
                        <a:cs typeface="Cambria Math" charset="0"/>
                      </a:rPr>
                      <m:t>U</m:t>
                    </m:r>
                    <m:r>
                      <a:rPr lang="en-US" sz="2400" b="0" i="0" smtClean="0">
                        <a:solidFill>
                          <a:srgbClr val="FF0000"/>
                        </a:solidFill>
                        <a:latin typeface="Cambria Math" charset="0"/>
                        <a:ea typeface="Cambria Math" charset="0"/>
                        <a:cs typeface="Cambria Math" charset="0"/>
                      </a:rPr>
                      <m:t>=2046−</m:t>
                    </m:r>
                    <m:r>
                      <a:rPr lang="en-US" sz="2400" b="0" i="1" smtClean="0">
                        <a:solidFill>
                          <a:srgbClr val="FF0000"/>
                        </a:solidFill>
                        <a:latin typeface="Cambria Math" charset="0"/>
                      </a:rPr>
                      <m:t>1023=1023</m:t>
                    </m:r>
                  </m:oMath>
                </a14:m>
                <a:r>
                  <a:rPr lang="en-US" sz="2400" dirty="0">
                    <a:solidFill>
                      <a:srgbClr val="FF0000"/>
                    </a:solidFill>
                  </a:rPr>
                  <a:t> </a:t>
                </a:r>
              </a:p>
              <a:p>
                <a:r>
                  <a:rPr lang="en-US" sz="2400" dirty="0"/>
                  <a:t>The smallest exponent is </a:t>
                </a:r>
                <a14:m>
                  <m:oMath xmlns:m="http://schemas.openxmlformats.org/officeDocument/2006/math">
                    <m:r>
                      <m:rPr>
                        <m:sty m:val="p"/>
                      </m:rPr>
                      <a:rPr lang="en-US" sz="2400" dirty="0">
                        <a:solidFill>
                          <a:srgbClr val="FF0000"/>
                        </a:solidFill>
                        <a:latin typeface="Cambria Math" charset="0"/>
                        <a:ea typeface="Cambria Math" charset="0"/>
                        <a:cs typeface="Cambria Math" charset="0"/>
                      </a:rPr>
                      <m:t>L</m:t>
                    </m:r>
                    <m:r>
                      <a:rPr lang="en-US" sz="2400" b="0" i="0" smtClean="0">
                        <a:solidFill>
                          <a:srgbClr val="FF0000"/>
                        </a:solidFill>
                        <a:latin typeface="Cambria Math" charset="0"/>
                        <a:ea typeface="Cambria Math" charset="0"/>
                        <a:cs typeface="Cambria Math" charset="0"/>
                      </a:rPr>
                      <m:t>=1−1023=</m:t>
                    </m:r>
                    <m:r>
                      <a:rPr lang="en-US" sz="2400">
                        <a:solidFill>
                          <a:srgbClr val="FF0000"/>
                        </a:solidFill>
                        <a:latin typeface="Cambria Math" charset="0"/>
                      </a:rPr>
                      <m:t>−</m:t>
                    </m:r>
                    <m:r>
                      <a:rPr lang="en-US" sz="2400" i="1">
                        <a:solidFill>
                          <a:srgbClr val="FF0000"/>
                        </a:solidFill>
                        <a:latin typeface="Cambria Math" charset="0"/>
                      </a:rPr>
                      <m:t>1</m:t>
                    </m:r>
                    <m:r>
                      <a:rPr lang="en-US" sz="2400" b="0" i="1" smtClean="0">
                        <a:solidFill>
                          <a:srgbClr val="FF0000"/>
                        </a:solidFill>
                        <a:latin typeface="Cambria Math" charset="0"/>
                      </a:rPr>
                      <m:t>022</m:t>
                    </m:r>
                  </m:oMath>
                </a14:m>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415336" y="3687872"/>
                <a:ext cx="8500064" cy="3046988"/>
              </a:xfrm>
              <a:prstGeom prst="rect">
                <a:avLst/>
              </a:prstGeom>
              <a:blipFill>
                <a:blip r:embed="rId7"/>
                <a:stretch>
                  <a:fillRect l="-1194" t="-1245" b="-3734"/>
                </a:stretch>
              </a:blipFill>
            </p:spPr>
            <p:txBody>
              <a:bodyPr/>
              <a:lstStyle/>
              <a:p>
                <a:r>
                  <a:rPr lang="en-US">
                    <a:noFill/>
                  </a:rPr>
                  <a:t> </a:t>
                </a:r>
              </a:p>
            </p:txBody>
          </p:sp>
        </mc:Fallback>
      </mc:AlternateContent>
    </p:spTree>
    <p:extLst>
      <p:ext uri="{BB962C8B-B14F-4D97-AF65-F5344CB8AC3E}">
        <p14:creationId xmlns:p14="http://schemas.microsoft.com/office/powerpoint/2010/main" val="3844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4"/>
              <p:cNvSpPr/>
              <p:nvPr/>
            </p:nvSpPr>
            <p:spPr>
              <a:xfrm>
                <a:off x="450737" y="1935663"/>
                <a:ext cx="8279606" cy="1877437"/>
              </a:xfrm>
              <a:prstGeom prst="rect">
                <a:avLst/>
              </a:prstGeom>
            </p:spPr>
            <p:txBody>
              <a:bodyPr wrap="square">
                <a:spAutoFit/>
              </a:bodyPr>
              <a:lstStyle/>
              <a:p>
                <a:pPr marL="342900" indent="-342900">
                  <a:buFont typeface="Arial" charset="0"/>
                  <a:buChar char="•"/>
                </a:pPr>
                <a:r>
                  <a:rPr lang="en-US" sz="2400" b="1" dirty="0"/>
                  <a:t>Machine epsilon </a:t>
                </a:r>
                <a:r>
                  <a:rPr lang="en-US"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𝜖</m:t>
                        </m:r>
                      </m:e>
                      <m:sub>
                        <m:r>
                          <a:rPr lang="en-US" sz="2400" i="1">
                            <a:latin typeface="Cambria Math" charset="0"/>
                          </a:rPr>
                          <m:t>𝑚</m:t>
                        </m:r>
                      </m:sub>
                    </m:sSub>
                  </m:oMath>
                </a14:m>
                <a:r>
                  <a:rPr lang="en-US" sz="2400" dirty="0"/>
                  <a:t>): is defined as the distance (gap) between 1 and the next larger floating point number. </a:t>
                </a:r>
              </a:p>
              <a:p>
                <a:pPr lvl="1"/>
                <a:endParaRPr lang="en-US" sz="2200" dirty="0">
                  <a:ea typeface="Cambria Math" charset="0"/>
                  <a:cs typeface="Cambria Math" charset="0"/>
                </a:endParaRPr>
              </a:p>
              <a:p>
                <a:pPr lvl="1"/>
                <a:endParaRPr lang="en-US" sz="2200" dirty="0">
                  <a:ea typeface="Cambria Math" charset="0"/>
                  <a:cs typeface="Cambria Math" charset="0"/>
                </a:endParaRPr>
              </a:p>
              <a:p>
                <a:pPr marL="342900" indent="-342900">
                  <a:buFont typeface="Arial" charset="0"/>
                  <a:buChar char="•"/>
                </a:pPr>
                <a:endParaRPr lang="en-US" sz="2400" b="1" dirty="0"/>
              </a:p>
            </p:txBody>
          </p:sp>
        </mc:Choice>
        <mc:Fallback>
          <p:sp>
            <p:nvSpPr>
              <p:cNvPr id="5" name="Rectangle 4"/>
              <p:cNvSpPr>
                <a:spLocks noRot="1" noChangeAspect="1" noMove="1" noResize="1" noEditPoints="1" noAdjustHandles="1" noChangeArrowheads="1" noChangeShapeType="1" noTextEdit="1"/>
              </p:cNvSpPr>
              <p:nvPr/>
            </p:nvSpPr>
            <p:spPr>
              <a:xfrm>
                <a:off x="450737" y="1935663"/>
                <a:ext cx="8279606" cy="1877437"/>
              </a:xfrm>
              <a:prstGeom prst="rect">
                <a:avLst/>
              </a:prstGeom>
              <a:blipFill>
                <a:blip r:embed="rId3"/>
                <a:stretch>
                  <a:fillRect l="-919" t="-2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56122" y="1290935"/>
                <a:ext cx="33078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r>
                        <a:rPr lang="en-US" sz="2400" b="1" i="1" smtClean="0">
                          <a:solidFill>
                            <a:srgbClr val="FF0000"/>
                          </a:solidFill>
                          <a:latin typeface="Cambria Math" charset="0"/>
                          <a:ea typeface="Cambria Math" charset="0"/>
                          <a:cs typeface="Cambria Math" charset="0"/>
                        </a:rPr>
                        <m:t> </m:t>
                      </m:r>
                      <m:r>
                        <a:rPr lang="en-US" sz="2400" i="1">
                          <a:latin typeface="Cambria Math" charset="0"/>
                          <a:ea typeface="Cambria Math" charset="0"/>
                          <a:cs typeface="Cambria Math" charset="0"/>
                        </a:rPr>
                        <m:t>=</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556122" y="1290935"/>
                <a:ext cx="3307893" cy="461665"/>
              </a:xfrm>
              <a:prstGeom prst="rect">
                <a:avLst/>
              </a:prstGeom>
              <a:blipFill rotWithShape="0">
                <a:blip r:embed="rId4"/>
                <a:stretch>
                  <a:fillRect t="-107895" b="-1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819263" y="1243847"/>
                <a:ext cx="21136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ea typeface="Cambria Math" charset="0"/>
                          <a:cs typeface="Cambria Math" charset="0"/>
                        </a:rPr>
                        <m:t>𝑐</m:t>
                      </m:r>
                      <m:r>
                        <a:rPr lang="en-US" sz="2400" b="0" i="1" smtClean="0">
                          <a:solidFill>
                            <a:srgbClr val="FF0000"/>
                          </a:solidFill>
                          <a:latin typeface="Cambria Math" charset="0"/>
                          <a:ea typeface="Cambria Math" charset="0"/>
                          <a:cs typeface="Cambria Math" charset="0"/>
                        </a:rPr>
                        <m:t>=</m:t>
                      </m:r>
                      <m:r>
                        <a:rPr lang="en-US" sz="2400" b="0" i="1" smtClean="0">
                          <a:solidFill>
                            <a:srgbClr val="FF0000"/>
                          </a:solidFill>
                          <a:latin typeface="Cambria Math" charset="0"/>
                          <a:ea typeface="Cambria Math" charset="0"/>
                          <a:cs typeface="Cambria Math" charset="0"/>
                        </a:rPr>
                        <m:t>𝑚</m:t>
                      </m:r>
                      <m:r>
                        <a:rPr lang="en-US" sz="2400" b="0" i="1" smtClean="0">
                          <a:solidFill>
                            <a:srgbClr val="FF0000"/>
                          </a:solidFill>
                          <a:latin typeface="Cambria Math" charset="0"/>
                          <a:ea typeface="Cambria Math" charset="0"/>
                          <a:cs typeface="Cambria Math" charset="0"/>
                        </a:rPr>
                        <m:t>+1023</m:t>
                      </m:r>
                    </m:oMath>
                  </m:oMathPara>
                </a14:m>
                <a:endParaRPr lang="en-US" sz="2400" dirty="0"/>
              </a:p>
            </p:txBody>
          </p:sp>
        </mc:Choice>
        <mc:Fallback xmlns="">
          <p:sp>
            <p:nvSpPr>
              <p:cNvPr id="18" name="Rectangle 17"/>
              <p:cNvSpPr>
                <a:spLocks noRot="1" noChangeAspect="1" noMove="1" noResize="1" noEditPoints="1" noAdjustHandles="1" noChangeArrowheads="1" noChangeShapeType="1" noTextEdit="1"/>
              </p:cNvSpPr>
              <p:nvPr/>
            </p:nvSpPr>
            <p:spPr>
              <a:xfrm>
                <a:off x="6819263" y="1243847"/>
                <a:ext cx="2113656" cy="461665"/>
              </a:xfrm>
              <a:prstGeom prst="rect">
                <a:avLst/>
              </a:prstGeom>
              <a:blipFill rotWithShape="0">
                <a:blip r:embed="rId5"/>
                <a:stretch>
                  <a:fillRect/>
                </a:stretch>
              </a:blipFill>
            </p:spPr>
            <p:txBody>
              <a:bodyPr/>
              <a:lstStyle/>
              <a:p>
                <a:r>
                  <a:rPr lang="en-US">
                    <a:noFill/>
                  </a:rPr>
                  <a:t> </a:t>
                </a:r>
              </a:p>
            </p:txBody>
          </p:sp>
        </mc:Fallback>
      </mc:AlternateContent>
      <p:sp>
        <p:nvSpPr>
          <p:cNvPr id="20" name="Title 1"/>
          <p:cNvSpPr>
            <a:spLocks noGrp="1"/>
          </p:cNvSpPr>
          <p:nvPr>
            <p:ph type="title"/>
          </p:nvPr>
        </p:nvSpPr>
        <p:spPr>
          <a:xfrm>
            <a:off x="483394" y="-92076"/>
            <a:ext cx="7772400" cy="1143000"/>
          </a:xfrm>
        </p:spPr>
        <p:txBody>
          <a:bodyPr/>
          <a:lstStyle/>
          <a:p>
            <a:r>
              <a:rPr lang="en-US" dirty="0"/>
              <a:t>IEEE-754 Double Precision (64-bit)</a:t>
            </a:r>
          </a:p>
        </p:txBody>
      </p:sp>
      <p:grpSp>
        <p:nvGrpSpPr>
          <p:cNvPr id="63" name="Group 62"/>
          <p:cNvGrpSpPr/>
          <p:nvPr/>
        </p:nvGrpSpPr>
        <p:grpSpPr>
          <a:xfrm>
            <a:off x="3806528" y="1271101"/>
            <a:ext cx="2608556" cy="425017"/>
            <a:chOff x="3733800" y="1176723"/>
            <a:chExt cx="2608556" cy="425017"/>
          </a:xfrm>
        </p:grpSpPr>
        <p:sp>
          <p:nvSpPr>
            <p:cNvPr id="22" name="Rectangle 21"/>
            <p:cNvSpPr/>
            <p:nvPr/>
          </p:nvSpPr>
          <p:spPr>
            <a:xfrm>
              <a:off x="3785449" y="1188856"/>
              <a:ext cx="2556907"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098919" y="119537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972895" y="120110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3733800" y="1200090"/>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charset="0"/>
                            <a:ea typeface="Cambria Math" charset="0"/>
                            <a:cs typeface="Cambria Math" charset="0"/>
                          </a:rPr>
                          <m:t>𝒔</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733800" y="1200090"/>
                  <a:ext cx="42352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309004"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𝒄</m:t>
                        </m:r>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4309004" y="1176723"/>
                  <a:ext cx="423525"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5431067"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𝒇</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431067" y="1176723"/>
                  <a:ext cx="423525" cy="400110"/>
                </a:xfrm>
                <a:prstGeom prst="rect">
                  <a:avLst/>
                </a:prstGeom>
                <a:blipFill rotWithShape="0">
                  <a:blip r:embed="rId8"/>
                  <a:stretch>
                    <a:fillRect b="-1384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Rectangle 46"/>
              <p:cNvSpPr/>
              <p:nvPr/>
            </p:nvSpPr>
            <p:spPr>
              <a:xfrm>
                <a:off x="450737" y="4797421"/>
                <a:ext cx="8839200" cy="2308324"/>
              </a:xfrm>
              <a:prstGeom prst="rect">
                <a:avLst/>
              </a:prstGeom>
            </p:spPr>
            <p:txBody>
              <a:bodyPr wrap="square">
                <a:spAutoFit/>
              </a:bodyPr>
              <a:lstStyle/>
              <a:p>
                <a:pPr marL="342900" indent="-342900">
                  <a:buFont typeface="Arial" charset="0"/>
                  <a:buChar char="•"/>
                </a:pPr>
                <a:r>
                  <a:rPr lang="en-US" sz="2400" b="1" dirty="0"/>
                  <a:t>Smallest positive normalized FP number: </a:t>
                </a:r>
              </a:p>
              <a:p>
                <a:pPr lvl="1" algn="ctr"/>
                <a:r>
                  <a:rPr lang="en-US" sz="2400" b="1" dirty="0"/>
                  <a:t>UFL</a:t>
                </a:r>
                <a:r>
                  <a:rPr lang="en-US" sz="2000" b="1" dirty="0"/>
                  <a:t> </a:t>
                </a:r>
                <a:r>
                  <a:rPr lang="en-US" sz="2000"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𝐿</m:t>
                        </m:r>
                      </m:sup>
                    </m:sSup>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−1</m:t>
                        </m:r>
                        <m:r>
                          <a:rPr lang="en-US" sz="2000" b="0" i="1" smtClean="0">
                            <a:latin typeface="Cambria Math" charset="0"/>
                          </a:rPr>
                          <m:t>022</m:t>
                        </m:r>
                      </m:sup>
                    </m:sSup>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2</m:t>
                    </m:r>
                    <m:r>
                      <a:rPr lang="en-US" sz="2000" i="1">
                        <a:latin typeface="Cambria Math" charset="0"/>
                        <a:ea typeface="Cambria Math" charset="0"/>
                        <a:cs typeface="Cambria Math" charset="0"/>
                      </a:rPr>
                      <m:t>.2 ×</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10</m:t>
                        </m:r>
                      </m:e>
                      <m:sup>
                        <m:r>
                          <a:rPr lang="en-US" sz="2000" i="1">
                            <a:latin typeface="Cambria Math" charset="0"/>
                            <a:ea typeface="Cambria Math" charset="0"/>
                            <a:cs typeface="Cambria Math" charset="0"/>
                          </a:rPr>
                          <m:t>−3</m:t>
                        </m:r>
                        <m:r>
                          <a:rPr lang="en-US" sz="2000" b="0" i="1" smtClean="0">
                            <a:latin typeface="Cambria Math" charset="0"/>
                            <a:ea typeface="Cambria Math" charset="0"/>
                            <a:cs typeface="Cambria Math" charset="0"/>
                          </a:rPr>
                          <m:t>0</m:t>
                        </m:r>
                        <m:r>
                          <a:rPr lang="en-US" sz="2000" i="1">
                            <a:latin typeface="Cambria Math" charset="0"/>
                            <a:ea typeface="Cambria Math" charset="0"/>
                            <a:cs typeface="Cambria Math" charset="0"/>
                          </a:rPr>
                          <m:t>8</m:t>
                        </m:r>
                      </m:sup>
                    </m:sSup>
                  </m:oMath>
                </a14:m>
                <a:endParaRPr lang="en-US" sz="2000" dirty="0"/>
              </a:p>
              <a:p>
                <a:pPr marL="342900" indent="-342900">
                  <a:buFont typeface="Arial" charset="0"/>
                  <a:buChar char="•"/>
                </a:pPr>
                <a:endParaRPr lang="en-US" sz="2400" b="1" dirty="0"/>
              </a:p>
              <a:p>
                <a:pPr marL="342900" indent="-342900">
                  <a:buFont typeface="Arial" charset="0"/>
                  <a:buChar char="•"/>
                </a:pPr>
                <a:r>
                  <a:rPr lang="en-US" sz="2400" b="1" dirty="0"/>
                  <a:t>Largest positive normalized FP number: </a:t>
                </a:r>
              </a:p>
              <a:p>
                <a:pPr algn="ctr"/>
                <a:r>
                  <a:rPr lang="en-US" sz="2400" b="1" dirty="0"/>
                  <a:t>OFL</a:t>
                </a:r>
                <a:r>
                  <a:rPr lang="en-US" sz="2200" b="1"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i="1">
                                <a:latin typeface="Cambria Math" charset="0"/>
                              </a:rPr>
                              <m:t>𝑈</m:t>
                            </m:r>
                            <m:r>
                              <a:rPr lang="en-US" sz="2000" i="1">
                                <a:latin typeface="Cambria Math" charset="0"/>
                              </a:rPr>
                              <m:t>+1</m:t>
                            </m:r>
                          </m:sup>
                        </m:sSup>
                        <m:r>
                          <a:rPr lang="en-US" sz="2000" i="1">
                            <a:latin typeface="Cambria Math" charset="0"/>
                          </a:rPr>
                          <m:t>(1−2</m:t>
                        </m:r>
                      </m:e>
                      <m:sup>
                        <m:r>
                          <a:rPr lang="en-US" sz="2000" i="1">
                            <a:latin typeface="Cambria Math" charset="0"/>
                          </a:rPr>
                          <m:t>−</m:t>
                        </m:r>
                        <m:r>
                          <a:rPr lang="en-US" sz="2000" i="1">
                            <a:latin typeface="Cambria Math" charset="0"/>
                          </a:rPr>
                          <m:t>𝑝</m:t>
                        </m:r>
                      </m:sup>
                    </m:sSup>
                    <m:r>
                      <a:rPr lang="en-US" sz="2000" i="1">
                        <a:latin typeface="Cambria Math" charset="0"/>
                      </a:rPr>
                      <m:t>)</m:t>
                    </m:r>
                  </m:oMath>
                </a14:m>
                <a:r>
                  <a:rPr lang="mr-IN" sz="2000" dirty="0"/>
                  <a:t> </a:t>
                </a:r>
                <a14:m>
                  <m:oMath xmlns:m="http://schemas.openxmlformats.org/officeDocument/2006/math">
                    <m:sSup>
                      <m:sSupPr>
                        <m:ctrlPr>
                          <a:rPr lang="mr-IN" sz="2000" i="1">
                            <a:latin typeface="Cambria Math" panose="02040503050406030204" pitchFamily="18" charset="0"/>
                          </a:rPr>
                        </m:ctrlPr>
                      </m:sSupPr>
                      <m:e>
                        <m:r>
                          <a:rPr lang="en-US" sz="2000" i="1">
                            <a:latin typeface="Cambria Math" charset="0"/>
                          </a:rPr>
                          <m:t>=</m:t>
                        </m:r>
                        <m:sSup>
                          <m:sSupPr>
                            <m:ctrlPr>
                              <a:rPr lang="mr-IN" sz="2000" i="1">
                                <a:latin typeface="Cambria Math" panose="02040503050406030204" pitchFamily="18" charset="0"/>
                              </a:rPr>
                            </m:ctrlPr>
                          </m:sSupPr>
                          <m:e>
                            <m:r>
                              <a:rPr lang="en-US" sz="2000" i="1">
                                <a:latin typeface="Cambria Math" charset="0"/>
                              </a:rPr>
                              <m:t>2</m:t>
                            </m:r>
                          </m:e>
                          <m:sup>
                            <m:r>
                              <a:rPr lang="en-US" sz="2000" b="0" i="1" smtClean="0">
                                <a:latin typeface="Cambria Math" charset="0"/>
                              </a:rPr>
                              <m:t>1024</m:t>
                            </m:r>
                          </m:sup>
                        </m:sSup>
                        <m:r>
                          <a:rPr lang="en-US" sz="2000" i="1">
                            <a:latin typeface="Cambria Math" charset="0"/>
                          </a:rPr>
                          <m:t>(1−2</m:t>
                        </m:r>
                      </m:e>
                      <m:sup>
                        <m:r>
                          <a:rPr lang="en-US" sz="2000" i="1">
                            <a:latin typeface="Cambria Math" charset="0"/>
                          </a:rPr>
                          <m:t>−</m:t>
                        </m:r>
                        <m:r>
                          <a:rPr lang="en-US" sz="2000" b="0" i="1" smtClean="0">
                            <a:latin typeface="Cambria Math" charset="0"/>
                          </a:rPr>
                          <m:t>53</m:t>
                        </m:r>
                      </m:sup>
                    </m:sSup>
                    <m:r>
                      <a:rPr lang="en-US" sz="2000" i="1">
                        <a:latin typeface="Cambria Math" charset="0"/>
                      </a:rPr>
                      <m:t>)</m:t>
                    </m:r>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1.8</m:t>
                    </m:r>
                    <m:r>
                      <a:rPr lang="en-US" sz="2000" i="1">
                        <a:latin typeface="Cambria Math" charset="0"/>
                        <a:ea typeface="Cambria Math" charset="0"/>
                        <a:cs typeface="Cambria Math" charset="0"/>
                      </a:rPr>
                      <m:t> ×</m:t>
                    </m:r>
                    <m:sSup>
                      <m:sSupPr>
                        <m:ctrlPr>
                          <a:rPr lang="en-US" sz="2000" i="1">
                            <a:latin typeface="Cambria Math" panose="02040503050406030204" pitchFamily="18" charset="0"/>
                            <a:ea typeface="Cambria Math" charset="0"/>
                            <a:cs typeface="Cambria Math" charset="0"/>
                          </a:rPr>
                        </m:ctrlPr>
                      </m:sSupPr>
                      <m:e>
                        <m:r>
                          <a:rPr lang="en-US" sz="2000" i="1">
                            <a:latin typeface="Cambria Math" charset="0"/>
                            <a:ea typeface="Cambria Math" charset="0"/>
                            <a:cs typeface="Cambria Math" charset="0"/>
                          </a:rPr>
                          <m:t>10</m:t>
                        </m:r>
                      </m:e>
                      <m:sup>
                        <m:r>
                          <a:rPr lang="en-US" sz="2000" i="1">
                            <a:latin typeface="Cambria Math" charset="0"/>
                            <a:ea typeface="Cambria Math" charset="0"/>
                            <a:cs typeface="Cambria Math" charset="0"/>
                          </a:rPr>
                          <m:t>3</m:t>
                        </m:r>
                        <m:r>
                          <a:rPr lang="en-US" sz="2000" b="0" i="1" smtClean="0">
                            <a:latin typeface="Cambria Math" charset="0"/>
                            <a:ea typeface="Cambria Math" charset="0"/>
                            <a:cs typeface="Cambria Math" charset="0"/>
                          </a:rPr>
                          <m:t>0</m:t>
                        </m:r>
                        <m:r>
                          <a:rPr lang="en-US" sz="2000" i="1">
                            <a:latin typeface="Cambria Math" charset="0"/>
                            <a:ea typeface="Cambria Math" charset="0"/>
                            <a:cs typeface="Cambria Math" charset="0"/>
                          </a:rPr>
                          <m:t>8</m:t>
                        </m:r>
                      </m:sup>
                    </m:sSup>
                  </m:oMath>
                </a14:m>
                <a:endParaRPr lang="en-US" sz="2400" dirty="0"/>
              </a:p>
              <a:p>
                <a:pPr marL="342900" indent="-342900">
                  <a:buFont typeface="Arial" charset="0"/>
                  <a:buChar char="•"/>
                </a:pPr>
                <a:endParaRPr lang="en-US" sz="2400" dirty="0"/>
              </a:p>
            </p:txBody>
          </p:sp>
        </mc:Choice>
        <mc:Fallback xmlns="">
          <p:sp>
            <p:nvSpPr>
              <p:cNvPr id="47" name="Rectangle 46"/>
              <p:cNvSpPr>
                <a:spLocks noRot="1" noChangeAspect="1" noMove="1" noResize="1" noEditPoints="1" noAdjustHandles="1" noChangeArrowheads="1" noChangeShapeType="1" noTextEdit="1"/>
              </p:cNvSpPr>
              <p:nvPr/>
            </p:nvSpPr>
            <p:spPr>
              <a:xfrm>
                <a:off x="450737" y="4797421"/>
                <a:ext cx="8839200" cy="2308324"/>
              </a:xfrm>
              <a:prstGeom prst="rect">
                <a:avLst/>
              </a:prstGeom>
              <a:blipFill rotWithShape="0">
                <a:blip r:embed="rId9"/>
                <a:stretch>
                  <a:fillRect l="-966" t="-2375" b="-34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2736122" y="4128845"/>
                <a:ext cx="3827458" cy="443583"/>
              </a:xfrm>
              <a:prstGeom prst="rect">
                <a:avLst/>
              </a:prstGeom>
            </p:spPr>
            <p:txBody>
              <a:bodyPr wrap="none">
                <a:spAutoFit/>
              </a:bodyPr>
              <a:lstStyle/>
              <a:p>
                <a:pPr lvl="1"/>
                <a14:m>
                  <m:oMathPara xmlns:m="http://schemas.openxmlformats.org/officeDocument/2006/math">
                    <m:oMathParaPr>
                      <m:jc m:val="center"/>
                    </m:oMathParaPr>
                    <m:oMath xmlns:m="http://schemas.openxmlformats.org/officeDocument/2006/math">
                      <m:sSub>
                        <m:sSubPr>
                          <m:ctrlPr>
                            <a:rPr lang="en-US" sz="2200" b="1" i="1" smtClean="0">
                              <a:latin typeface="Cambria Math" panose="02040503050406030204" pitchFamily="18" charset="0"/>
                            </a:rPr>
                          </m:ctrlPr>
                        </m:sSubPr>
                        <m:e>
                          <m:r>
                            <a:rPr lang="en-US" sz="2200" b="1" i="1">
                              <a:latin typeface="Cambria Math" charset="0"/>
                              <a:ea typeface="Cambria Math" charset="0"/>
                              <a:cs typeface="Cambria Math" charset="0"/>
                            </a:rPr>
                            <m:t>𝝐</m:t>
                          </m:r>
                        </m:e>
                        <m:sub>
                          <m:r>
                            <a:rPr lang="en-US" sz="2200" b="1" i="1">
                              <a:latin typeface="Cambria Math" charset="0"/>
                            </a:rPr>
                            <m:t>𝒎</m:t>
                          </m:r>
                        </m:sub>
                      </m:sSub>
                      <m:r>
                        <a:rPr lang="en-US" sz="2200" b="1">
                          <a:latin typeface="Cambria Math" charset="0"/>
                        </a:rPr>
                        <m:t>=</m:t>
                      </m:r>
                      <m:sSup>
                        <m:sSupPr>
                          <m:ctrlPr>
                            <a:rPr lang="en-US" sz="2200" b="1" i="1">
                              <a:latin typeface="Cambria Math" panose="02040503050406030204" pitchFamily="18" charset="0"/>
                            </a:rPr>
                          </m:ctrlPr>
                        </m:sSupPr>
                        <m:e>
                          <m:r>
                            <a:rPr lang="en-US" sz="2200" b="1" i="1">
                              <a:latin typeface="Cambria Math" charset="0"/>
                            </a:rPr>
                            <m:t>𝟐</m:t>
                          </m:r>
                        </m:e>
                        <m:sup>
                          <m:r>
                            <a:rPr lang="en-US" sz="2200" b="1" i="1">
                              <a:latin typeface="Cambria Math" charset="0"/>
                            </a:rPr>
                            <m:t>−</m:t>
                          </m:r>
                          <m:r>
                            <a:rPr lang="en-US" sz="2200" b="1" i="1" smtClean="0">
                              <a:latin typeface="Cambria Math" charset="0"/>
                            </a:rPr>
                            <m:t>𝟓𝟐</m:t>
                          </m:r>
                        </m:sup>
                      </m:sSup>
                      <m:r>
                        <a:rPr lang="en-US" sz="2200" i="1">
                          <a:latin typeface="Cambria Math" charset="0"/>
                          <a:ea typeface="Cambria Math" charset="0"/>
                          <a:cs typeface="Cambria Math" charset="0"/>
                        </a:rPr>
                        <m:t>≈</m:t>
                      </m:r>
                      <m:r>
                        <a:rPr lang="en-US" sz="2200" b="0" i="1" smtClean="0">
                          <a:latin typeface="Cambria Math" charset="0"/>
                          <a:ea typeface="Cambria Math" charset="0"/>
                          <a:cs typeface="Cambria Math" charset="0"/>
                        </a:rPr>
                        <m:t>2</m:t>
                      </m:r>
                      <m:r>
                        <a:rPr lang="en-US" sz="2200" i="1">
                          <a:latin typeface="Cambria Math" charset="0"/>
                          <a:ea typeface="Cambria Math" charset="0"/>
                          <a:cs typeface="Cambria Math" charset="0"/>
                        </a:rPr>
                        <m:t>.2 ×</m:t>
                      </m:r>
                      <m:sSup>
                        <m:sSupPr>
                          <m:ctrlPr>
                            <a:rPr lang="en-US" sz="2200" i="1">
                              <a:latin typeface="Cambria Math" panose="02040503050406030204" pitchFamily="18" charset="0"/>
                              <a:ea typeface="Cambria Math" charset="0"/>
                              <a:cs typeface="Cambria Math" charset="0"/>
                            </a:rPr>
                          </m:ctrlPr>
                        </m:sSupPr>
                        <m:e>
                          <m:r>
                            <a:rPr lang="en-US" sz="2200" i="1">
                              <a:latin typeface="Cambria Math" charset="0"/>
                              <a:ea typeface="Cambria Math" charset="0"/>
                              <a:cs typeface="Cambria Math" charset="0"/>
                            </a:rPr>
                            <m:t> 10</m:t>
                          </m:r>
                        </m:e>
                        <m:sup>
                          <m:r>
                            <a:rPr lang="en-US" sz="2200" i="1">
                              <a:latin typeface="Cambria Math" charset="0"/>
                              <a:ea typeface="Cambria Math" charset="0"/>
                              <a:cs typeface="Cambria Math" charset="0"/>
                            </a:rPr>
                            <m:t>−</m:t>
                          </m:r>
                          <m:r>
                            <a:rPr lang="en-US" sz="2200" b="0" i="1" smtClean="0">
                              <a:latin typeface="Cambria Math" charset="0"/>
                              <a:ea typeface="Cambria Math" charset="0"/>
                              <a:cs typeface="Cambria Math" charset="0"/>
                            </a:rPr>
                            <m:t>16</m:t>
                          </m:r>
                        </m:sup>
                      </m:sSup>
                      <m:r>
                        <a:rPr lang="en-US" sz="2200" i="1">
                          <a:latin typeface="Cambria Math" charset="0"/>
                          <a:ea typeface="Cambria Math" charset="0"/>
                          <a:cs typeface="Cambria Math" charset="0"/>
                        </a:rPr>
                        <m:t> </m:t>
                      </m:r>
                    </m:oMath>
                  </m:oMathPara>
                </a14:m>
                <a:endParaRPr lang="en-US" sz="2200" dirty="0">
                  <a:ea typeface="Cambria Math" charset="0"/>
                  <a:cs typeface="Cambria Math"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2736122" y="4128845"/>
                <a:ext cx="3827458" cy="443583"/>
              </a:xfrm>
              <a:prstGeom prst="rect">
                <a:avLst/>
              </a:prstGeom>
              <a:blipFill rotWithShape="0">
                <a:blip r:embed="rId10"/>
                <a:stretch>
                  <a:fillRect t="-98630" b="-121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788266" y="2991175"/>
                <a:ext cx="2994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000000000000…000000000</m:t>
                      </m:r>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3788266" y="2991175"/>
                <a:ext cx="2994409" cy="276999"/>
              </a:xfrm>
              <a:prstGeom prst="rect">
                <a:avLst/>
              </a:prstGeom>
              <a:blipFill rotWithShape="0">
                <a:blip r:embed="rId11"/>
                <a:stretch>
                  <a:fillRect l="-1220" r="-1626" b="-2222"/>
                </a:stretch>
              </a:blipFill>
            </p:spPr>
            <p:txBody>
              <a:bodyPr/>
              <a:lstStyle/>
              <a:p>
                <a:r>
                  <a:rPr lang="en-US">
                    <a:noFill/>
                  </a:rPr>
                  <a:t> </a:t>
                </a:r>
              </a:p>
            </p:txBody>
          </p:sp>
        </mc:Fallback>
      </mc:AlternateContent>
      <p:sp>
        <p:nvSpPr>
          <p:cNvPr id="50" name="Rectangle 49"/>
          <p:cNvSpPr/>
          <p:nvPr/>
        </p:nvSpPr>
        <p:spPr>
          <a:xfrm>
            <a:off x="2139314" y="2913703"/>
            <a:ext cx="4648200"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2537020" y="2904038"/>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748274" y="2913703"/>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2567196" y="2995644"/>
                <a:ext cx="11990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0111…111</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2567196" y="2995644"/>
                <a:ext cx="1199046" cy="276999"/>
              </a:xfrm>
              <a:prstGeom prst="rect">
                <a:avLst/>
              </a:prstGeom>
              <a:blipFill rotWithShape="0">
                <a:blip r:embed="rId12"/>
                <a:stretch>
                  <a:fillRect l="-4061" r="-4569"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2172818" y="2945009"/>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0</m:t>
                      </m:r>
                    </m:oMath>
                  </m:oMathPara>
                </a14:m>
                <a:endParaRPr lang="en-US" dirty="0"/>
              </a:p>
            </p:txBody>
          </p:sp>
        </mc:Choice>
        <mc:Fallback xmlns="">
          <p:sp>
            <p:nvSpPr>
              <p:cNvPr id="54" name="Rectangle 53"/>
              <p:cNvSpPr>
                <a:spLocks noRot="1" noChangeAspect="1" noMove="1" noResize="1" noEditPoints="1" noAdjustHandles="1" noChangeArrowheads="1" noChangeShapeType="1" noTextEdit="1"/>
              </p:cNvSpPr>
              <p:nvPr/>
            </p:nvSpPr>
            <p:spPr>
              <a:xfrm>
                <a:off x="2172818" y="2945009"/>
                <a:ext cx="364202" cy="369332"/>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1159987" y="2935344"/>
                <a:ext cx="992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d>
                            <m:dPr>
                              <m:ctrlPr>
                                <a:rPr lang="mr-IN"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e>
                          </m:d>
                        </m:e>
                        <m:sub>
                          <m:r>
                            <a:rPr lang="en-US" b="0" i="1" smtClean="0">
                              <a:latin typeface="Cambria Math" charset="0"/>
                              <a:ea typeface="Cambria Math" charset="0"/>
                              <a:cs typeface="Cambria Math" charset="0"/>
                            </a:rPr>
                            <m:t>10</m:t>
                          </m:r>
                        </m:sub>
                      </m:sSub>
                      <m:r>
                        <a:rPr lang="en-US" i="1">
                          <a:latin typeface="Cambria Math" charset="0"/>
                          <a:ea typeface="Cambria Math" charset="0"/>
                          <a:cs typeface="Cambria Math" charset="0"/>
                        </a:rPr>
                        <m:t>=</m:t>
                      </m:r>
                    </m:oMath>
                  </m:oMathPara>
                </a14:m>
                <a:endParaRPr lang="en-US" dirty="0"/>
              </a:p>
            </p:txBody>
          </p:sp>
        </mc:Choice>
        <mc:Fallback xmlns="">
          <p:sp>
            <p:nvSpPr>
              <p:cNvPr id="55" name="Rectangle 54"/>
              <p:cNvSpPr>
                <a:spLocks noRot="1" noChangeAspect="1" noMove="1" noResize="1" noEditPoints="1" noAdjustHandles="1" noChangeArrowheads="1" noChangeShapeType="1" noTextEdit="1"/>
              </p:cNvSpPr>
              <p:nvPr/>
            </p:nvSpPr>
            <p:spPr>
              <a:xfrm>
                <a:off x="1159987" y="2935344"/>
                <a:ext cx="992836" cy="369332"/>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818442" y="3610546"/>
                <a:ext cx="2994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000000000000…000000001</m:t>
                      </m:r>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818442" y="3610546"/>
                <a:ext cx="2994409" cy="276999"/>
              </a:xfrm>
              <a:prstGeom prst="rect">
                <a:avLst/>
              </a:prstGeom>
              <a:blipFill rotWithShape="0">
                <a:blip r:embed="rId15"/>
                <a:stretch>
                  <a:fillRect l="-1220" r="-1626" b="-2174"/>
                </a:stretch>
              </a:blipFill>
            </p:spPr>
            <p:txBody>
              <a:bodyPr/>
              <a:lstStyle/>
              <a:p>
                <a:r>
                  <a:rPr lang="en-US">
                    <a:noFill/>
                  </a:rPr>
                  <a:t> </a:t>
                </a:r>
              </a:p>
            </p:txBody>
          </p:sp>
        </mc:Fallback>
      </mc:AlternateContent>
      <p:sp>
        <p:nvSpPr>
          <p:cNvPr id="57" name="Rectangle 56"/>
          <p:cNvSpPr/>
          <p:nvPr/>
        </p:nvSpPr>
        <p:spPr>
          <a:xfrm>
            <a:off x="2169490" y="3533074"/>
            <a:ext cx="4648200"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2567196" y="3523409"/>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78450" y="3533074"/>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p:cNvSpPr/>
              <p:nvPr/>
            </p:nvSpPr>
            <p:spPr>
              <a:xfrm>
                <a:off x="2202994" y="3564380"/>
                <a:ext cx="3642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0</m:t>
                      </m:r>
                    </m:oMath>
                  </m:oMathPara>
                </a14:m>
                <a:endParaRPr lang="en-US" dirty="0"/>
              </a:p>
            </p:txBody>
          </p:sp>
        </mc:Choice>
        <mc:Fallback xmlns="">
          <p:sp>
            <p:nvSpPr>
              <p:cNvPr id="61" name="Rectangle 60"/>
              <p:cNvSpPr>
                <a:spLocks noRot="1" noChangeAspect="1" noMove="1" noResize="1" noEditPoints="1" noAdjustHandles="1" noChangeArrowheads="1" noChangeShapeType="1" noTextEdit="1"/>
              </p:cNvSpPr>
              <p:nvPr/>
            </p:nvSpPr>
            <p:spPr>
              <a:xfrm>
                <a:off x="2202994" y="3564380"/>
                <a:ext cx="364202" cy="369332"/>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04007" y="3554715"/>
                <a:ext cx="15454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d>
                            <m:dPr>
                              <m:ctrlPr>
                                <a:rPr lang="mr-IN"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e>
                          </m:d>
                        </m:e>
                        <m:sub>
                          <m:r>
                            <a:rPr lang="en-US" b="0" i="1" smtClean="0">
                              <a:latin typeface="Cambria Math" charset="0"/>
                              <a:ea typeface="Cambria Math" charset="0"/>
                              <a:cs typeface="Cambria Math" charset="0"/>
                            </a:rPr>
                            <m:t>10</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𝜖</m:t>
                          </m:r>
                        </m:e>
                        <m:sub>
                          <m:r>
                            <a:rPr lang="en-US" i="1">
                              <a:latin typeface="Cambria Math" charset="0"/>
                            </a:rPr>
                            <m:t>𝑚</m:t>
                          </m:r>
                        </m:sub>
                      </m:sSub>
                      <m:r>
                        <a:rPr lang="en-US" i="1">
                          <a:latin typeface="Cambria Math" charset="0"/>
                          <a:ea typeface="Cambria Math" charset="0"/>
                          <a:cs typeface="Cambria Math" charset="0"/>
                        </a:rPr>
                        <m:t>=</m:t>
                      </m:r>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04007" y="3554715"/>
                <a:ext cx="1545488"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579404" y="3626122"/>
                <a:ext cx="11990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0111…111</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579404" y="3626122"/>
                <a:ext cx="1199046" cy="276999"/>
              </a:xfrm>
              <a:prstGeom prst="rect">
                <a:avLst/>
              </a:prstGeom>
              <a:blipFill rotWithShape="0">
                <a:blip r:embed="rId19"/>
                <a:stretch>
                  <a:fillRect l="-4061" r="-4569" b="-2222"/>
                </a:stretch>
              </a:blipFill>
            </p:spPr>
            <p:txBody>
              <a:bodyPr/>
              <a:lstStyle/>
              <a:p>
                <a:r>
                  <a:rPr lang="en-US">
                    <a:noFill/>
                  </a:rPr>
                  <a:t> </a:t>
                </a:r>
              </a:p>
            </p:txBody>
          </p:sp>
        </mc:Fallback>
      </mc:AlternateContent>
    </p:spTree>
    <p:extLst>
      <p:ext uri="{BB962C8B-B14F-4D97-AF65-F5344CB8AC3E}">
        <p14:creationId xmlns:p14="http://schemas.microsoft.com/office/powerpoint/2010/main" val="124549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2855-D53A-DF46-9CD2-569F668AA814}"/>
              </a:ext>
            </a:extLst>
          </p:cNvPr>
          <p:cNvSpPr>
            <a:spLocks noGrp="1"/>
          </p:cNvSpPr>
          <p:nvPr>
            <p:ph type="title"/>
          </p:nvPr>
        </p:nvSpPr>
        <p:spPr>
          <a:xfrm>
            <a:off x="715176" y="685800"/>
            <a:ext cx="7772400" cy="792162"/>
          </a:xfrm>
        </p:spPr>
        <p:txBody>
          <a:bodyPr>
            <a:normAutofit fontScale="90000"/>
          </a:bodyPr>
          <a:lstStyle/>
          <a:p>
            <a:r>
              <a:rPr lang="en-US" dirty="0"/>
              <a:t>Normalized floating point number scale (double precision)</a:t>
            </a:r>
          </a:p>
        </p:txBody>
      </p:sp>
      <p:cxnSp>
        <p:nvCxnSpPr>
          <p:cNvPr id="4" name="Straight Arrow Connector 3">
            <a:extLst>
              <a:ext uri="{FF2B5EF4-FFF2-40B4-BE49-F238E27FC236}">
                <a16:creationId xmlns:a16="http://schemas.microsoft.com/office/drawing/2014/main" id="{52E44DDD-26EF-1C42-9615-22DD0287128C}"/>
              </a:ext>
            </a:extLst>
          </p:cNvPr>
          <p:cNvCxnSpPr/>
          <p:nvPr/>
        </p:nvCxnSpPr>
        <p:spPr>
          <a:xfrm>
            <a:off x="301073" y="4038600"/>
            <a:ext cx="8525656" cy="0"/>
          </a:xfrm>
          <a:prstGeom prst="straightConnector1">
            <a:avLst/>
          </a:prstGeom>
          <a:ln w="38100">
            <a:solidFill>
              <a:srgbClr val="00B050"/>
            </a:solidFill>
            <a:headEnd type="stealth"/>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C17301-10EA-034F-9170-9FD7C4612ECD}"/>
                  </a:ext>
                </a:extLst>
              </p:cNvPr>
              <p:cNvSpPr txBox="1"/>
              <p:nvPr/>
            </p:nvSpPr>
            <p:spPr>
              <a:xfrm>
                <a:off x="4341690" y="4267200"/>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5" name="TextBox 4">
                <a:extLst>
                  <a:ext uri="{FF2B5EF4-FFF2-40B4-BE49-F238E27FC236}">
                    <a16:creationId xmlns:a16="http://schemas.microsoft.com/office/drawing/2014/main" id="{3EC17301-10EA-034F-9170-9FD7C4612ECD}"/>
                  </a:ext>
                </a:extLst>
              </p:cNvPr>
              <p:cNvSpPr txBox="1">
                <a:spLocks noRot="1" noChangeAspect="1" noMove="1" noResize="1" noEditPoints="1" noAdjustHandles="1" noChangeArrowheads="1" noChangeShapeType="1" noTextEdit="1"/>
              </p:cNvSpPr>
              <p:nvPr/>
            </p:nvSpPr>
            <p:spPr>
              <a:xfrm>
                <a:off x="4341690" y="4267200"/>
                <a:ext cx="259686" cy="400110"/>
              </a:xfrm>
              <a:prstGeom prst="rect">
                <a:avLst/>
              </a:prstGeom>
              <a:blipFill>
                <a:blip r:embed="rId2"/>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C29D2E-7DB9-114C-993D-BB07D266EF3B}"/>
                  </a:ext>
                </a:extLst>
              </p:cNvPr>
              <p:cNvSpPr txBox="1"/>
              <p:nvPr/>
            </p:nvSpPr>
            <p:spPr>
              <a:xfrm>
                <a:off x="8502733" y="3609946"/>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6" name="TextBox 5">
                <a:extLst>
                  <a:ext uri="{FF2B5EF4-FFF2-40B4-BE49-F238E27FC236}">
                    <a16:creationId xmlns:a16="http://schemas.microsoft.com/office/drawing/2014/main" id="{FDC29D2E-7DB9-114C-993D-BB07D266EF3B}"/>
                  </a:ext>
                </a:extLst>
              </p:cNvPr>
              <p:cNvSpPr txBox="1">
                <a:spLocks noRot="1" noChangeAspect="1" noMove="1" noResize="1" noEditPoints="1" noAdjustHandles="1" noChangeArrowheads="1" noChangeShapeType="1" noTextEdit="1"/>
              </p:cNvSpPr>
              <p:nvPr/>
            </p:nvSpPr>
            <p:spPr>
              <a:xfrm>
                <a:off x="8502733" y="3609946"/>
                <a:ext cx="607539" cy="400110"/>
              </a:xfrm>
              <a:prstGeom prst="rect">
                <a:avLst/>
              </a:prstGeom>
              <a:blipFill>
                <a:blip r:embed="rId3"/>
                <a:stretch>
                  <a:fillRect l="-12500" r="-625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FD69B511-AA31-7349-89FD-DFA2AF1C1BA5}"/>
              </a:ext>
            </a:extLst>
          </p:cNvPr>
          <p:cNvCxnSpPr>
            <a:cxnSpLocks/>
          </p:cNvCxnSpPr>
          <p:nvPr/>
        </p:nvCxnSpPr>
        <p:spPr>
          <a:xfrm>
            <a:off x="4471533" y="3848100"/>
            <a:ext cx="0" cy="381000"/>
          </a:xfrm>
          <a:prstGeom prst="line">
            <a:avLst/>
          </a:prstGeom>
          <a:ln w="38100">
            <a:solidFill>
              <a:srgbClr val="00743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799650-CD01-2E47-B71D-1AF9DD4A1601}"/>
                  </a:ext>
                </a:extLst>
              </p:cNvPr>
              <p:cNvSpPr txBox="1"/>
              <p:nvPr/>
            </p:nvSpPr>
            <p:spPr>
              <a:xfrm>
                <a:off x="136564" y="3588338"/>
                <a:ext cx="607539"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10" name="TextBox 9">
                <a:extLst>
                  <a:ext uri="{FF2B5EF4-FFF2-40B4-BE49-F238E27FC236}">
                    <a16:creationId xmlns:a16="http://schemas.microsoft.com/office/drawing/2014/main" id="{9D799650-CD01-2E47-B71D-1AF9DD4A1601}"/>
                  </a:ext>
                </a:extLst>
              </p:cNvPr>
              <p:cNvSpPr txBox="1">
                <a:spLocks noRot="1" noChangeAspect="1" noMove="1" noResize="1" noEditPoints="1" noAdjustHandles="1" noChangeArrowheads="1" noChangeShapeType="1" noTextEdit="1"/>
              </p:cNvSpPr>
              <p:nvPr/>
            </p:nvSpPr>
            <p:spPr>
              <a:xfrm>
                <a:off x="136564" y="3588338"/>
                <a:ext cx="607539" cy="400110"/>
              </a:xfrm>
              <a:prstGeom prst="rect">
                <a:avLst/>
              </a:prstGeom>
              <a:blipFill>
                <a:blip r:embed="rId4"/>
                <a:stretch>
                  <a:fillRect l="-2041" r="-4082"/>
                </a:stretch>
              </a:blipFill>
            </p:spPr>
            <p:txBody>
              <a:bodyPr/>
              <a:lstStyle/>
              <a:p>
                <a:r>
                  <a:rPr lang="en-US">
                    <a:noFill/>
                  </a:rPr>
                  <a:t> </a:t>
                </a:r>
              </a:p>
            </p:txBody>
          </p:sp>
        </mc:Fallback>
      </mc:AlternateContent>
    </p:spTree>
    <p:extLst>
      <p:ext uri="{BB962C8B-B14F-4D97-AF65-F5344CB8AC3E}">
        <p14:creationId xmlns:p14="http://schemas.microsoft.com/office/powerpoint/2010/main" val="177004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(Unsigned) Fixed-point </a:t>
            </a:r>
            <a:r>
              <a:rPr lang="en-US" dirty="0"/>
              <a:t>representation</a:t>
            </a:r>
          </a:p>
        </p:txBody>
      </p:sp>
      <mc:AlternateContent xmlns:mc="http://schemas.openxmlformats.org/markup-compatibility/2006" xmlns:a14="http://schemas.microsoft.com/office/drawing/2010/main">
        <mc:Choice Requires="a14">
          <p:sp>
            <p:nvSpPr>
              <p:cNvPr id="10" name="Rectangle 9"/>
              <p:cNvSpPr/>
              <p:nvPr/>
            </p:nvSpPr>
            <p:spPr>
              <a:xfrm>
                <a:off x="381000" y="1165506"/>
                <a:ext cx="8763000" cy="5262979"/>
              </a:xfrm>
              <a:prstGeom prst="rect">
                <a:avLst/>
              </a:prstGeom>
            </p:spPr>
            <p:txBody>
              <a:bodyPr wrap="square">
                <a:spAutoFit/>
              </a:bodyPr>
              <a:lstStyle/>
              <a:p>
                <a:r>
                  <a:rPr lang="en-US" sz="2400" dirty="0"/>
                  <a:t>Suppose we have 64 bits to store a real number, where 32 bits store the integer part and 32 bits store the fractional part: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u="sng" dirty="0"/>
                  <a:t>Smallest number:</a:t>
                </a:r>
                <a:endParaRPr lang="en-US" sz="2400" i="1" dirty="0">
                  <a:solidFill>
                    <a:srgbClr val="FF0000"/>
                  </a:solidFill>
                  <a:latin typeface="Cambria Math" charset="0"/>
                  <a:ea typeface="Cambria Math" charset="0"/>
                  <a:cs typeface="Cambria Math" charset="0"/>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𝑎</m:t>
                        </m:r>
                      </m:e>
                      <m:sub>
                        <m:r>
                          <a:rPr lang="en-US" sz="2400" i="1">
                            <a:latin typeface="Cambria Math" charset="0"/>
                          </a:rPr>
                          <m:t>𝑖</m:t>
                        </m:r>
                      </m:sub>
                    </m:sSub>
                    <m:r>
                      <a:rPr lang="en-US" sz="2400" i="1">
                        <a:latin typeface="Cambria Math" charset="0"/>
                      </a:rPr>
                      <m:t>=0 </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𝑖</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m:t>
                        </m:r>
                        <m:r>
                          <a:rPr lang="en-US" sz="2400" i="1">
                            <a:latin typeface="Cambria Math" charset="0"/>
                          </a:rPr>
                          <m:t>𝑏</m:t>
                        </m:r>
                      </m:e>
                      <m:sub>
                        <m:r>
                          <a:rPr lang="en-US" sz="2400" i="1">
                            <a:latin typeface="Cambria Math" charset="0"/>
                          </a:rPr>
                          <m:t>31</m:t>
                        </m:r>
                      </m:sub>
                    </m:sSub>
                    <m:r>
                      <a:rPr lang="en-US" sz="2400" i="1">
                        <a:latin typeface="Cambria Math" charset="0"/>
                      </a:rPr>
                      <m:t>=0</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32</m:t>
                        </m:r>
                      </m:sub>
                    </m:sSub>
                    <m:r>
                      <a:rPr lang="en-US" sz="2400" i="1">
                        <a:latin typeface="Cambria Math" charset="0"/>
                      </a:rPr>
                      <m:t>=1</m:t>
                    </m:r>
                    <m:r>
                      <a:rPr lang="en-US" sz="2400" b="0" i="1" smtClean="0">
                        <a:latin typeface="Cambria Math" charset="0"/>
                      </a:rPr>
                      <m:t> </m:t>
                    </m:r>
                    <m:r>
                      <a:rPr lang="is-IS" sz="2400" b="0" i="1" smtClean="0">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charset="0"/>
                          </a:rPr>
                          <m:t> </m:t>
                        </m:r>
                        <m:r>
                          <a:rPr lang="en-US" sz="2400" i="1">
                            <a:solidFill>
                              <a:srgbClr val="FF0000"/>
                            </a:solidFill>
                            <a:latin typeface="Cambria Math" charset="0"/>
                            <a:ea typeface="Cambria Math" charset="0"/>
                            <a:cs typeface="Cambria Math" charset="0"/>
                          </a:rPr>
                          <m:t>2</m:t>
                        </m:r>
                      </m:e>
                      <m:sup>
                        <m:r>
                          <a:rPr lang="en-US" sz="2400" i="1">
                            <a:solidFill>
                              <a:srgbClr val="FF0000"/>
                            </a:solidFill>
                            <a:latin typeface="Cambria Math" charset="0"/>
                            <a:ea typeface="Cambria Math" charset="0"/>
                            <a:cs typeface="Cambria Math" charset="0"/>
                          </a:rPr>
                          <m:t>−32</m:t>
                        </m:r>
                      </m:sup>
                    </m:sSup>
                    <m:r>
                      <a:rPr lang="en-US" sz="2400" i="1" smtClean="0">
                        <a:solidFill>
                          <a:srgbClr val="FF0000"/>
                        </a:solidFill>
                        <a:latin typeface="Cambria Math" charset="0"/>
                        <a:ea typeface="Cambria Math" charset="0"/>
                        <a:cs typeface="Cambria Math" charset="0"/>
                      </a:rPr>
                      <m:t>≈</m:t>
                    </m:r>
                    <m:sSup>
                      <m:sSupPr>
                        <m:ctrlPr>
                          <a:rPr lang="en-US" sz="2400" i="1" smtClean="0">
                            <a:solidFill>
                              <a:srgbClr val="FF0000"/>
                            </a:solidFill>
                            <a:latin typeface="Cambria Math" panose="02040503050406030204" pitchFamily="18" charset="0"/>
                            <a:ea typeface="Cambria Math" charset="0"/>
                            <a:cs typeface="Cambria Math" charset="0"/>
                          </a:rPr>
                        </m:ctrlPr>
                      </m:sSupPr>
                      <m:e>
                        <m:r>
                          <a:rPr lang="en-US" sz="2400" b="0" i="1" smtClean="0">
                            <a:solidFill>
                              <a:srgbClr val="FF0000"/>
                            </a:solidFill>
                            <a:latin typeface="Cambria Math" charset="0"/>
                            <a:ea typeface="Cambria Math" charset="0"/>
                            <a:cs typeface="Cambria Math" charset="0"/>
                          </a:rPr>
                          <m:t>10</m:t>
                        </m:r>
                      </m:e>
                      <m:sup>
                        <m:r>
                          <a:rPr lang="en-US" sz="2400" b="0" i="1" smtClean="0">
                            <a:solidFill>
                              <a:srgbClr val="FF0000"/>
                            </a:solidFill>
                            <a:latin typeface="Cambria Math" charset="0"/>
                            <a:ea typeface="Cambria Math" charset="0"/>
                            <a:cs typeface="Cambria Math" charset="0"/>
                          </a:rPr>
                          <m:t>−10</m:t>
                        </m:r>
                      </m:sup>
                    </m:sSup>
                  </m:oMath>
                </a14:m>
                <a:endParaRPr lang="en-US" sz="2400" dirty="0"/>
              </a:p>
              <a:p>
                <a:r>
                  <a:rPr lang="en-US" sz="2400" dirty="0"/>
                  <a:t>  </a:t>
                </a:r>
              </a:p>
              <a:p>
                <a:r>
                  <a:rPr lang="en-US" sz="2400" b="1" u="sng" dirty="0"/>
                  <a:t>Largest number:</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 </m:t>
                        </m:r>
                        <m:r>
                          <a:rPr lang="en-US" sz="2400" b="0" i="1" smtClean="0">
                            <a:latin typeface="Cambria Math" charset="0"/>
                          </a:rPr>
                          <m:t>𝑎</m:t>
                        </m:r>
                      </m:e>
                      <m:sub>
                        <m:r>
                          <a:rPr lang="en-US" sz="2400" i="1">
                            <a:latin typeface="Cambria Math" charset="0"/>
                          </a:rPr>
                          <m:t>𝑖</m:t>
                        </m:r>
                      </m:sub>
                    </m:sSub>
                    <m:r>
                      <a:rPr lang="en-US" sz="2400" i="1">
                        <a:latin typeface="Cambria Math" charset="0"/>
                      </a:rPr>
                      <m:t>=</m:t>
                    </m:r>
                    <m:r>
                      <a:rPr lang="en-US" sz="2400" b="0" i="1" smtClean="0">
                        <a:latin typeface="Cambria Math" charset="0"/>
                      </a:rPr>
                      <m:t>1</m:t>
                    </m:r>
                    <m:r>
                      <a:rPr lang="en-US" sz="2400" i="1">
                        <a:latin typeface="Cambria Math" charset="0"/>
                      </a:rPr>
                      <m:t> </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𝑖</m:t>
                    </m:r>
                  </m:oMath>
                </a14:m>
                <a:r>
                  <a:rPr lang="en-US" sz="2400" dirty="0"/>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𝑏</m:t>
                        </m:r>
                      </m:e>
                      <m:sub>
                        <m:r>
                          <a:rPr lang="en-US" sz="2400" i="1">
                            <a:latin typeface="Cambria Math" charset="0"/>
                          </a:rPr>
                          <m:t>𝑖</m:t>
                        </m:r>
                      </m:sub>
                    </m:sSub>
                    <m:r>
                      <a:rPr lang="en-US" sz="2400" i="1">
                        <a:latin typeface="Cambria Math" charset="0"/>
                      </a:rPr>
                      <m:t>=1 </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𝑖</m:t>
                    </m:r>
                  </m:oMath>
                </a14:m>
                <a:r>
                  <a:rPr lang="en-US" sz="2400" dirty="0"/>
                  <a:t> </a:t>
                </a:r>
                <a14:m>
                  <m:oMath xmlns:m="http://schemas.openxmlformats.org/officeDocument/2006/math">
                    <m:r>
                      <a:rPr lang="is-IS" sz="2400" i="1">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charset="0"/>
                          </a:rPr>
                          <m:t> </m:t>
                        </m:r>
                        <m:r>
                          <a:rPr lang="en-US" sz="2400" i="1">
                            <a:solidFill>
                              <a:srgbClr val="FF0000"/>
                            </a:solidFill>
                            <a:latin typeface="Cambria Math" charset="0"/>
                            <a:ea typeface="Cambria Math" charset="0"/>
                            <a:cs typeface="Cambria Math" charset="0"/>
                          </a:rPr>
                          <m:t>2</m:t>
                        </m:r>
                      </m:e>
                      <m:sup>
                        <m:r>
                          <a:rPr lang="en-US" sz="2400" i="1">
                            <a:solidFill>
                              <a:srgbClr val="FF0000"/>
                            </a:solidFill>
                            <a:latin typeface="Cambria Math" charset="0"/>
                            <a:ea typeface="Cambria Math" charset="0"/>
                            <a:cs typeface="Cambria Math" charset="0"/>
                          </a:rPr>
                          <m:t>3</m:t>
                        </m:r>
                        <m:r>
                          <a:rPr lang="en-US" sz="2400" b="0" i="1" smtClean="0">
                            <a:solidFill>
                              <a:srgbClr val="FF0000"/>
                            </a:solidFill>
                            <a:latin typeface="Cambria Math" charset="0"/>
                            <a:ea typeface="Cambria Math" charset="0"/>
                            <a:cs typeface="Cambria Math" charset="0"/>
                          </a:rPr>
                          <m:t>1</m:t>
                        </m:r>
                      </m:sup>
                    </m:sSup>
                    <m:r>
                      <a:rPr lang="en-US" sz="2400" b="0" i="1" smtClean="0">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charset="0"/>
                          </a:rPr>
                          <m:t> </m:t>
                        </m:r>
                        <m:r>
                          <a:rPr lang="en-US" sz="2400" i="1">
                            <a:solidFill>
                              <a:srgbClr val="FF0000"/>
                            </a:solidFill>
                            <a:latin typeface="Cambria Math" charset="0"/>
                            <a:ea typeface="Cambria Math" charset="0"/>
                            <a:cs typeface="Cambria Math" charset="0"/>
                          </a:rPr>
                          <m:t>2</m:t>
                        </m:r>
                      </m:e>
                      <m:sup>
                        <m:r>
                          <a:rPr lang="en-US" sz="2400" b="0" i="1" smtClean="0">
                            <a:solidFill>
                              <a:srgbClr val="FF0000"/>
                            </a:solidFill>
                            <a:latin typeface="Cambria Math" charset="0"/>
                            <a:ea typeface="Cambria Math" charset="0"/>
                            <a:cs typeface="Cambria Math" charset="0"/>
                          </a:rPr>
                          <m:t>0</m:t>
                        </m:r>
                      </m:sup>
                    </m:sSup>
                    <m:r>
                      <a:rPr lang="en-US" sz="2400" b="0" i="1" smtClean="0">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charset="0"/>
                          </a:rPr>
                          <m:t> </m:t>
                        </m:r>
                        <m:r>
                          <a:rPr lang="en-US" sz="2400" i="1">
                            <a:solidFill>
                              <a:srgbClr val="FF0000"/>
                            </a:solidFill>
                            <a:latin typeface="Cambria Math" charset="0"/>
                            <a:ea typeface="Cambria Math" charset="0"/>
                            <a:cs typeface="Cambria Math" charset="0"/>
                          </a:rPr>
                          <m:t>2</m:t>
                        </m:r>
                      </m:e>
                      <m:sup>
                        <m:r>
                          <a:rPr lang="en-US" sz="2400" b="0" i="1" smtClean="0">
                            <a:solidFill>
                              <a:srgbClr val="FF0000"/>
                            </a:solidFill>
                            <a:latin typeface="Cambria Math" charset="0"/>
                            <a:ea typeface="Cambria Math" charset="0"/>
                            <a:cs typeface="Cambria Math" charset="0"/>
                          </a:rPr>
                          <m:t>−1</m:t>
                        </m:r>
                      </m:sup>
                    </m:sSup>
                    <m:r>
                      <a:rPr lang="en-US" sz="2400" b="0" i="1" smtClean="0">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charset="0"/>
                          </a:rPr>
                          <m:t> </m:t>
                        </m:r>
                        <m:r>
                          <a:rPr lang="en-US" sz="2400" i="1">
                            <a:solidFill>
                              <a:srgbClr val="FF0000"/>
                            </a:solidFill>
                            <a:latin typeface="Cambria Math" charset="0"/>
                            <a:ea typeface="Cambria Math" charset="0"/>
                            <a:cs typeface="Cambria Math" charset="0"/>
                          </a:rPr>
                          <m:t>2</m:t>
                        </m:r>
                      </m:e>
                      <m:sup>
                        <m:r>
                          <a:rPr lang="en-US" sz="2400" b="0" i="1" smtClean="0">
                            <a:solidFill>
                              <a:srgbClr val="FF0000"/>
                            </a:solidFill>
                            <a:latin typeface="Cambria Math" charset="0"/>
                            <a:ea typeface="Cambria Math" charset="0"/>
                            <a:cs typeface="Cambria Math" charset="0"/>
                          </a:rPr>
                          <m:t>−32</m:t>
                        </m:r>
                      </m:sup>
                    </m:sSup>
                    <m:r>
                      <a:rPr lang="en-US" sz="2400" i="1">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ea typeface="Cambria Math" charset="0"/>
                            <a:cs typeface="Cambria Math" charset="0"/>
                          </a:rPr>
                        </m:ctrlPr>
                      </m:sSupPr>
                      <m:e>
                        <m:r>
                          <a:rPr lang="en-US" sz="2400" i="1">
                            <a:solidFill>
                              <a:srgbClr val="FF0000"/>
                            </a:solidFill>
                            <a:latin typeface="Cambria Math" charset="0"/>
                            <a:ea typeface="Cambria Math" charset="0"/>
                            <a:cs typeface="Cambria Math" charset="0"/>
                          </a:rPr>
                          <m:t>10</m:t>
                        </m:r>
                      </m:e>
                      <m:sup>
                        <m:r>
                          <a:rPr lang="en-US" sz="2400" i="1">
                            <a:solidFill>
                              <a:srgbClr val="FF0000"/>
                            </a:solidFill>
                            <a:latin typeface="Cambria Math" charset="0"/>
                            <a:ea typeface="Cambria Math" charset="0"/>
                            <a:cs typeface="Cambria Math" charset="0"/>
                          </a:rPr>
                          <m:t>9</m:t>
                        </m:r>
                      </m:sup>
                    </m:sSup>
                  </m:oMath>
                </a14:m>
                <a:endParaRPr lang="en-US" sz="2400" i="1" dirty="0">
                  <a:solidFill>
                    <a:srgbClr val="FF0000"/>
                  </a:solidFill>
                  <a:latin typeface="Cambria Math" charset="0"/>
                  <a:ea typeface="Cambria Math" charset="0"/>
                  <a:cs typeface="Cambria Math"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81000" y="1165506"/>
                <a:ext cx="8763000" cy="5262979"/>
              </a:xfrm>
              <a:prstGeom prst="rect">
                <a:avLst/>
              </a:prstGeom>
              <a:blipFill rotWithShape="0">
                <a:blip r:embed="rId2"/>
                <a:stretch>
                  <a:fillRect l="-1113" t="-926" b="-10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92745" y="2143413"/>
                <a:ext cx="7278082" cy="1038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ctrlPr>
                                <a:rPr lang="mr-IN"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31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3</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3</m:t>
                                  </m:r>
                                  <m:r>
                                    <a:rPr lang="en-US" sz="2400" b="0" i="1" smtClean="0">
                                      <a:latin typeface="Cambria Math" charset="0"/>
                                    </a:rPr>
                                    <m:t>2</m:t>
                                  </m:r>
                                </m:sub>
                              </m:sSub>
                            </m:e>
                          </m:d>
                        </m:e>
                        <m:sub>
                          <m:r>
                            <a:rPr lang="en-US" sz="2400" b="0" i="1" smtClean="0">
                              <a:latin typeface="Cambria Math" charset="0"/>
                            </a:rPr>
                            <m:t>2</m:t>
                          </m:r>
                        </m:sub>
                      </m:sSub>
                      <m:r>
                        <a:rPr lang="en-US" sz="2400" b="0" i="1" smtClean="0">
                          <a:latin typeface="Cambria Math" charset="0"/>
                        </a:rPr>
                        <m:t>=</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𝑘</m:t>
                          </m:r>
                          <m:r>
                            <a:rPr lang="en-US" sz="2400" b="0" i="1" smtClean="0">
                              <a:latin typeface="Cambria Math" charset="0"/>
                            </a:rPr>
                            <m:t>=0</m:t>
                          </m:r>
                        </m:sub>
                        <m:sup>
                          <m:r>
                            <a:rPr lang="en-US" sz="2400" b="0" i="1" smtClean="0">
                              <a:latin typeface="Cambria Math" charset="0"/>
                            </a:rPr>
                            <m:t>31</m:t>
                          </m:r>
                        </m:sup>
                        <m:e>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𝑘</m:t>
                              </m:r>
                            </m:sub>
                          </m:sSub>
                          <m:sSup>
                            <m:sSupPr>
                              <m:ctrlPr>
                                <a:rPr lang="en-US" sz="2400" b="0" i="1" smtClean="0">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rPr>
                                <m:t>𝑘</m:t>
                              </m:r>
                            </m:sup>
                          </m:sSup>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𝑘</m:t>
                          </m:r>
                          <m:r>
                            <a:rPr lang="en-US" sz="2400" i="1">
                              <a:latin typeface="Cambria Math" charset="0"/>
                            </a:rPr>
                            <m:t>=</m:t>
                          </m:r>
                          <m:r>
                            <a:rPr lang="en-US" sz="2400" b="0" i="1" smtClean="0">
                              <a:latin typeface="Cambria Math" charset="0"/>
                            </a:rPr>
                            <m:t>1</m:t>
                          </m:r>
                        </m:sub>
                        <m:sup>
                          <m:r>
                            <a:rPr lang="en-US" sz="2400" b="0" i="1" smtClean="0">
                              <a:latin typeface="Cambria Math" charset="0"/>
                              <a:ea typeface="Cambria Math" charset="0"/>
                              <a:cs typeface="Cambria Math" charset="0"/>
                            </a:rPr>
                            <m:t>32</m:t>
                          </m:r>
                        </m:sup>
                        <m:e>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𝑘</m:t>
                              </m:r>
                            </m:sub>
                          </m:sSub>
                          <m:sSup>
                            <m:sSupPr>
                              <m:ctrlPr>
                                <a:rPr lang="en-US" sz="2400" i="1">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m:t>
                              </m:r>
                              <m:r>
                                <a:rPr lang="en-US" sz="2400" i="1">
                                  <a:latin typeface="Cambria Math" charset="0"/>
                                </a:rPr>
                                <m:t>𝑘</m:t>
                              </m:r>
                            </m:sup>
                          </m:sSup>
                        </m:e>
                      </m:nary>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92745" y="2143413"/>
                <a:ext cx="7278082" cy="103861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42444" y="3585854"/>
                <a:ext cx="803938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sSub>
                        <m:sSubPr>
                          <m:ctrlPr>
                            <a:rPr lang="en-US" sz="2000" i="1" smtClean="0">
                              <a:latin typeface="Cambria Math" panose="02040503050406030204" pitchFamily="18" charset="0"/>
                            </a:rPr>
                          </m:ctrlPr>
                        </m:sSubPr>
                        <m:e>
                          <m:r>
                            <a:rPr lang="en-US" sz="2000" i="1">
                              <a:latin typeface="Cambria Math" charset="0"/>
                            </a:rPr>
                            <m:t>𝑎</m:t>
                          </m:r>
                        </m:e>
                        <m:sub>
                          <m:r>
                            <a:rPr lang="en-US" sz="2000" i="1">
                              <a:latin typeface="Cambria Math" charset="0"/>
                            </a:rPr>
                            <m:t>31</m:t>
                          </m:r>
                        </m:sub>
                      </m:sSub>
                      <m:r>
                        <a:rPr lang="en-US" sz="2000" i="1" smtClean="0">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31</m:t>
                          </m:r>
                        </m:sup>
                      </m:sSup>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3</m:t>
                          </m:r>
                          <m:r>
                            <a:rPr lang="en-US" sz="2000" b="0" i="1" smtClean="0">
                              <a:latin typeface="Cambria Math" charset="0"/>
                            </a:rPr>
                            <m:t>0</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3</m:t>
                          </m:r>
                          <m:r>
                            <a:rPr lang="en-US" sz="2000" b="0" i="1" smtClean="0">
                              <a:latin typeface="Cambria Math" charset="0"/>
                              <a:ea typeface="Cambria Math" charset="0"/>
                              <a:cs typeface="Cambria Math" charset="0"/>
                            </a:rPr>
                            <m:t>0</m:t>
                          </m:r>
                        </m:sup>
                      </m:sSup>
                      <m:r>
                        <a:rPr lang="en-US" sz="2000" b="0" i="1" smtClean="0">
                          <a:latin typeface="Cambria Math" charset="0"/>
                          <a:ea typeface="Cambria Math" charset="0"/>
                          <a:cs typeface="Cambria Math" charset="0"/>
                        </a:rPr>
                        <m:t>+</m:t>
                      </m:r>
                      <m:r>
                        <a:rPr lang="en-US" sz="2000" i="1">
                          <a:latin typeface="Cambria Math" charset="0"/>
                        </a:rPr>
                        <m:t>…</m:t>
                      </m:r>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𝑎</m:t>
                          </m:r>
                        </m:e>
                        <m:sub>
                          <m:r>
                            <a:rPr lang="en-US" sz="2000" i="1">
                              <a:latin typeface="Cambria Math" charset="0"/>
                            </a:rPr>
                            <m:t>0</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0</m:t>
                          </m:r>
                        </m:sup>
                      </m:sSup>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1</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−1</m:t>
                          </m:r>
                        </m:sup>
                      </m:sSup>
                      <m:r>
                        <a:rPr lang="en-US" sz="2000" b="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charset="0"/>
                            </a:rPr>
                            <m:t>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b="0" i="1" smtClean="0">
                              <a:latin typeface="Cambria Math" charset="0"/>
                              <a:ea typeface="Cambria Math" charset="0"/>
                              <a:cs typeface="Cambria Math" charset="0"/>
                            </a:rPr>
                            <m:t>2</m:t>
                          </m:r>
                        </m:sup>
                      </m:sSup>
                      <m:r>
                        <a:rPr lang="en-US" sz="2000" b="0" i="1" smtClean="0">
                          <a:latin typeface="Cambria Math" charset="0"/>
                          <a:ea typeface="Cambria Math" charset="0"/>
                          <a:cs typeface="Cambria Math" charset="0"/>
                        </a:rPr>
                        <m:t>+</m:t>
                      </m:r>
                      <m:r>
                        <a:rPr lang="en-US" sz="2000" i="1">
                          <a:latin typeface="Cambria Math" charset="0"/>
                        </a:rPr>
                        <m:t>…</m:t>
                      </m:r>
                      <m:r>
                        <a:rPr lang="en-US" sz="2000" b="0" i="1" smtClean="0">
                          <a:latin typeface="Cambria Math" charset="0"/>
                        </a:rPr>
                        <m:t>+</m:t>
                      </m:r>
                      <m:sSub>
                        <m:sSubPr>
                          <m:ctrlPr>
                            <a:rPr lang="en-US" sz="2000" i="1">
                              <a:latin typeface="Cambria Math" panose="02040503050406030204" pitchFamily="18" charset="0"/>
                            </a:rPr>
                          </m:ctrlPr>
                        </m:sSubPr>
                        <m:e>
                          <m:r>
                            <a:rPr lang="en-US" sz="2000" i="1">
                              <a:latin typeface="Cambria Math" charset="0"/>
                            </a:rPr>
                            <m:t>𝑏</m:t>
                          </m:r>
                        </m:e>
                        <m:sub>
                          <m:r>
                            <a:rPr lang="en-US" sz="2000" b="0" i="1" smtClean="0">
                              <a:latin typeface="Cambria Math" charset="0"/>
                            </a:rPr>
                            <m:t>32</m:t>
                          </m:r>
                        </m:sub>
                      </m:sSub>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r>
                            <a:rPr lang="en-US" sz="2000" i="1">
                              <a:latin typeface="Cambria Math" charset="0"/>
                            </a:rPr>
                            <m:t> </m:t>
                          </m:r>
                          <m:r>
                            <a:rPr lang="en-US" sz="2000" i="1">
                              <a:latin typeface="Cambria Math" charset="0"/>
                              <a:ea typeface="Cambria Math" charset="0"/>
                              <a:cs typeface="Cambria Math" charset="0"/>
                            </a:rPr>
                            <m:t>2</m:t>
                          </m:r>
                        </m:e>
                        <m:sup>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32</m:t>
                          </m:r>
                        </m:sup>
                      </m:sSup>
                    </m:oMath>
                  </m:oMathPara>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742444" y="3585854"/>
                <a:ext cx="8039380" cy="400110"/>
              </a:xfrm>
              <a:prstGeom prst="rect">
                <a:avLst/>
              </a:prstGeom>
              <a:blipFill rotWithShape="0">
                <a:blip r:embed="rId4"/>
                <a:stretch>
                  <a:fillRect t="-101515" b="-121212"/>
                </a:stretch>
              </a:blipFill>
            </p:spPr>
            <p:txBody>
              <a:bodyPr/>
              <a:lstStyle/>
              <a:p>
                <a:r>
                  <a:rPr lang="en-US">
                    <a:noFill/>
                  </a:rPr>
                  <a:t> </a:t>
                </a:r>
              </a:p>
            </p:txBody>
          </p:sp>
        </mc:Fallback>
      </mc:AlternateContent>
    </p:spTree>
    <p:extLst>
      <p:ext uri="{BB962C8B-B14F-4D97-AF65-F5344CB8AC3E}">
        <p14:creationId xmlns:p14="http://schemas.microsoft.com/office/powerpoint/2010/main" val="1626000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1329" y="-248678"/>
            <a:ext cx="85217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Subnormal (or </a:t>
            </a:r>
            <a:r>
              <a:rPr lang="en-US" dirty="0" err="1"/>
              <a:t>denormalized</a:t>
            </a:r>
            <a:r>
              <a:rPr lang="en-US" dirty="0"/>
              <a:t>) numbers</a:t>
            </a:r>
          </a:p>
        </p:txBody>
      </p:sp>
      <mc:AlternateContent xmlns:mc="http://schemas.openxmlformats.org/markup-compatibility/2006" xmlns:a14="http://schemas.microsoft.com/office/drawing/2010/main">
        <mc:Choice Requires="a14">
          <p:sp>
            <p:nvSpPr>
              <p:cNvPr id="12" name="Rectangle 11"/>
              <p:cNvSpPr/>
              <p:nvPr/>
            </p:nvSpPr>
            <p:spPr>
              <a:xfrm>
                <a:off x="327864" y="902632"/>
                <a:ext cx="8534400" cy="2831544"/>
              </a:xfrm>
              <a:prstGeom prst="rect">
                <a:avLst/>
              </a:prstGeom>
            </p:spPr>
            <p:txBody>
              <a:bodyPr wrap="square">
                <a:spAutoFit/>
              </a:bodyPr>
              <a:lstStyle/>
              <a:p>
                <a:pPr marL="342900" indent="-342900">
                  <a:buFont typeface="Arial" charset="0"/>
                  <a:buChar char="•"/>
                </a:pPr>
                <a:r>
                  <a:rPr lang="en-US" sz="2200" dirty="0"/>
                  <a:t>Noticeable gap around zero, present in any floating system, due to normalization</a:t>
                </a:r>
              </a:p>
              <a:p>
                <a:pPr marL="800100" lvl="1" indent="-342900">
                  <a:buFont typeface="Wingdings" charset="2"/>
                  <a:buChar char="ü"/>
                </a:pPr>
                <a:r>
                  <a:rPr lang="en-US" sz="2200" dirty="0"/>
                  <a:t>The smallest possible significand is </a:t>
                </a:r>
                <a14:m>
                  <m:oMath xmlns:m="http://schemas.openxmlformats.org/officeDocument/2006/math">
                    <m:r>
                      <a:rPr lang="en-US" sz="2200" i="1">
                        <a:latin typeface="Cambria Math" charset="0"/>
                      </a:rPr>
                      <m:t>1</m:t>
                    </m:r>
                    <m:r>
                      <a:rPr lang="en-US" sz="2200" b="0" i="1" smtClean="0">
                        <a:latin typeface="Cambria Math" charset="0"/>
                      </a:rPr>
                      <m:t>.00</m:t>
                    </m:r>
                    <m:r>
                      <a:rPr lang="en-US" sz="2200" i="1">
                        <a:latin typeface="Cambria Math" charset="0"/>
                      </a:rPr>
                      <m:t> </m:t>
                    </m:r>
                  </m:oMath>
                </a14:m>
                <a:endParaRPr lang="en-US" sz="2200" dirty="0"/>
              </a:p>
              <a:p>
                <a:pPr marL="800100" lvl="1" indent="-342900">
                  <a:buFont typeface="Wingdings" charset="2"/>
                  <a:buChar char="ü"/>
                </a:pPr>
                <a:r>
                  <a:rPr lang="en-US" sz="2200" dirty="0"/>
                  <a:t>The smallest possible exponent is </a:t>
                </a:r>
                <a14:m>
                  <m:oMath xmlns:m="http://schemas.openxmlformats.org/officeDocument/2006/math">
                    <m:r>
                      <a:rPr lang="en-US" sz="2200" i="1">
                        <a:latin typeface="Cambria Math" charset="0"/>
                      </a:rPr>
                      <m:t>𝐿</m:t>
                    </m:r>
                  </m:oMath>
                </a14:m>
                <a:r>
                  <a:rPr lang="en-US" sz="2200" dirty="0"/>
                  <a:t> </a:t>
                </a:r>
                <a:endParaRPr lang="en-US" sz="2200" b="0" dirty="0"/>
              </a:p>
              <a:p>
                <a:pPr marL="342900" indent="-342900">
                  <a:buFont typeface="Arial" charset="0"/>
                  <a:buChar char="•"/>
                </a:pPr>
                <a:r>
                  <a:rPr lang="en-US" sz="2200" dirty="0"/>
                  <a:t>Relax the requirement of normalization, and allow the leading digit to be zero, only when the exponent is at its minimum (</a:t>
                </a:r>
                <a14:m>
                  <m:oMath xmlns:m="http://schemas.openxmlformats.org/officeDocument/2006/math">
                    <m:r>
                      <a:rPr lang="en-US" sz="2200" b="0" i="1" smtClean="0">
                        <a:latin typeface="Cambria Math" charset="0"/>
                      </a:rPr>
                      <m:t>𝑚</m:t>
                    </m:r>
                    <m:r>
                      <a:rPr lang="en-US" sz="2200" i="1">
                        <a:latin typeface="Cambria Math" charset="0"/>
                      </a:rPr>
                      <m:t>=</m:t>
                    </m:r>
                    <m:r>
                      <a:rPr lang="en-US" sz="2200" b="0" i="1" smtClean="0">
                        <a:latin typeface="Cambria Math" charset="0"/>
                      </a:rPr>
                      <m:t>𝐿</m:t>
                    </m:r>
                  </m:oMath>
                </a14:m>
                <a:r>
                  <a:rPr lang="en-US" sz="2200" dirty="0"/>
                  <a:t>)</a:t>
                </a:r>
              </a:p>
              <a:p>
                <a:pPr marL="342900" indent="-342900">
                  <a:buFont typeface="Arial" charset="0"/>
                  <a:buChar char="•"/>
                </a:pPr>
                <a:r>
                  <a:rPr lang="en-US" sz="2400" dirty="0"/>
                  <a:t>Computations with subnormal numbers are often slow.</a:t>
                </a:r>
              </a:p>
              <a:p>
                <a:pPr marL="342900" indent="-342900">
                  <a:buFont typeface="Arial" charset="0"/>
                  <a:buChar char="•"/>
                </a:pPr>
                <a:endParaRPr lang="en-US" sz="2200" dirty="0"/>
              </a:p>
            </p:txBody>
          </p:sp>
        </mc:Choice>
        <mc:Fallback xmlns="">
          <p:sp>
            <p:nvSpPr>
              <p:cNvPr id="12" name="Rectangle 11"/>
              <p:cNvSpPr>
                <a:spLocks noRot="1" noChangeAspect="1" noMove="1" noResize="1" noEditPoints="1" noAdjustHandles="1" noChangeArrowheads="1" noChangeShapeType="1" noTextEdit="1"/>
              </p:cNvSpPr>
              <p:nvPr/>
            </p:nvSpPr>
            <p:spPr>
              <a:xfrm>
                <a:off x="327864" y="902632"/>
                <a:ext cx="8534400" cy="2831544"/>
              </a:xfrm>
              <a:prstGeom prst="rect">
                <a:avLst/>
              </a:prstGeom>
              <a:blipFill>
                <a:blip r:embed="rId3"/>
                <a:stretch>
                  <a:fillRect l="-892" t="-1339" r="-446"/>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F7DC1581-14D8-0644-91DD-E87E5785C644}"/>
              </a:ext>
            </a:extLst>
          </p:cNvPr>
          <p:cNvSpPr/>
          <p:nvPr/>
        </p:nvSpPr>
        <p:spPr>
          <a:xfrm>
            <a:off x="327864" y="3542943"/>
            <a:ext cx="8686800" cy="2400657"/>
          </a:xfrm>
          <a:prstGeom prst="rect">
            <a:avLst/>
          </a:prstGeom>
        </p:spPr>
        <p:txBody>
          <a:bodyPr wrap="square">
            <a:spAutoFit/>
          </a:bodyPr>
          <a:lstStyle/>
          <a:p>
            <a:r>
              <a:rPr lang="en-US" sz="3000" b="1" dirty="0"/>
              <a:t>Representation in memory (another special case):</a:t>
            </a:r>
          </a:p>
          <a:p>
            <a:endParaRPr lang="en-US" sz="3000" b="1" dirty="0"/>
          </a:p>
          <a:p>
            <a:endParaRPr lang="en-US" sz="3000" b="1" dirty="0"/>
          </a:p>
          <a:p>
            <a:endParaRPr lang="en-US" sz="3000" b="1" dirty="0"/>
          </a:p>
          <a:p>
            <a:r>
              <a:rPr lang="en-US" sz="3000" b="1" dirty="0"/>
              <a:t>Numerical value:</a:t>
            </a:r>
          </a:p>
        </p:txBody>
      </p:sp>
      <p:grpSp>
        <p:nvGrpSpPr>
          <p:cNvPr id="25" name="Group 24">
            <a:extLst>
              <a:ext uri="{FF2B5EF4-FFF2-40B4-BE49-F238E27FC236}">
                <a16:creationId xmlns:a16="http://schemas.microsoft.com/office/drawing/2014/main" id="{CCCD00E2-0CF7-C741-8B49-1A7747824924}"/>
              </a:ext>
            </a:extLst>
          </p:cNvPr>
          <p:cNvGrpSpPr/>
          <p:nvPr/>
        </p:nvGrpSpPr>
        <p:grpSpPr>
          <a:xfrm>
            <a:off x="1810483" y="4290840"/>
            <a:ext cx="6571517" cy="546136"/>
            <a:chOff x="1447800" y="1874282"/>
            <a:chExt cx="6934200" cy="696954"/>
          </a:xfrm>
        </p:grpSpPr>
        <p:sp>
          <p:nvSpPr>
            <p:cNvPr id="26" name="Rectangle 25">
              <a:extLst>
                <a:ext uri="{FF2B5EF4-FFF2-40B4-BE49-F238E27FC236}">
                  <a16:creationId xmlns:a16="http://schemas.microsoft.com/office/drawing/2014/main" id="{344FB652-1E70-0D47-B5F7-F7C2DDACA4CC}"/>
                </a:ext>
              </a:extLst>
            </p:cNvPr>
            <p:cNvSpPr/>
            <p:nvPr/>
          </p:nvSpPr>
          <p:spPr>
            <a:xfrm>
              <a:off x="1447800" y="1874282"/>
              <a:ext cx="6934200"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F3167F0-C5AF-3646-BDAB-1F8C9558BAB3}"/>
                </a:ext>
              </a:extLst>
            </p:cNvPr>
            <p:cNvCxnSpPr/>
            <p:nvPr/>
          </p:nvCxnSpPr>
          <p:spPr>
            <a:xfrm>
              <a:off x="2027055" y="1885436"/>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46B1D1-278B-434D-9898-45BBC925F0A7}"/>
                </a:ext>
              </a:extLst>
            </p:cNvPr>
            <p:cNvCxnSpPr/>
            <p:nvPr/>
          </p:nvCxnSpPr>
          <p:spPr>
            <a:xfrm>
              <a:off x="4419600" y="1874282"/>
              <a:ext cx="0" cy="6858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3EA1F53-2295-B249-ACDB-4DCA1409D44B}"/>
                  </a:ext>
                </a:extLst>
              </p:cNvPr>
              <p:cNvSpPr/>
              <p:nvPr/>
            </p:nvSpPr>
            <p:spPr>
              <a:xfrm>
                <a:off x="1852788" y="4321729"/>
                <a:ext cx="42075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charset="0"/>
                          <a:ea typeface="Cambria Math" charset="0"/>
                          <a:cs typeface="Cambria Math" charset="0"/>
                        </a:rPr>
                        <m:t>𝑠</m:t>
                      </m:r>
                    </m:oMath>
                  </m:oMathPara>
                </a14:m>
                <a:endParaRPr lang="en-US" sz="2600" dirty="0"/>
              </a:p>
            </p:txBody>
          </p:sp>
        </mc:Choice>
        <mc:Fallback xmlns="">
          <p:sp>
            <p:nvSpPr>
              <p:cNvPr id="29" name="Rectangle 28">
                <a:extLst>
                  <a:ext uri="{FF2B5EF4-FFF2-40B4-BE49-F238E27FC236}">
                    <a16:creationId xmlns:a16="http://schemas.microsoft.com/office/drawing/2014/main" id="{33EA1F53-2295-B249-ACDB-4DCA1409D44B}"/>
                  </a:ext>
                </a:extLst>
              </p:cNvPr>
              <p:cNvSpPr>
                <a:spLocks noRot="1" noChangeAspect="1" noMove="1" noResize="1" noEditPoints="1" noAdjustHandles="1" noChangeArrowheads="1" noChangeShapeType="1" noTextEdit="1"/>
              </p:cNvSpPr>
              <p:nvPr/>
            </p:nvSpPr>
            <p:spPr>
              <a:xfrm>
                <a:off x="1852788" y="4321729"/>
                <a:ext cx="420756"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AA083B7-E14A-EB4B-AE00-9F28CC6B06CD}"/>
                  </a:ext>
                </a:extLst>
              </p:cNvPr>
              <p:cNvSpPr/>
              <p:nvPr/>
            </p:nvSpPr>
            <p:spPr>
              <a:xfrm>
                <a:off x="2315849" y="4327304"/>
                <a:ext cx="232544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𝑐</m:t>
                      </m:r>
                      <m:r>
                        <a:rPr lang="en-US" sz="2600" b="0" i="1" smtClean="0">
                          <a:solidFill>
                            <a:srgbClr val="FF0000"/>
                          </a:solidFill>
                          <a:latin typeface="Cambria Math" panose="02040503050406030204" pitchFamily="18" charset="0"/>
                        </a:rPr>
                        <m:t>=000…000</m:t>
                      </m:r>
                    </m:oMath>
                  </m:oMathPara>
                </a14:m>
                <a:endParaRPr lang="en-US" sz="2600" dirty="0">
                  <a:solidFill>
                    <a:srgbClr val="FF0000"/>
                  </a:solidFill>
                </a:endParaRPr>
              </a:p>
            </p:txBody>
          </p:sp>
        </mc:Choice>
        <mc:Fallback xmlns="">
          <p:sp>
            <p:nvSpPr>
              <p:cNvPr id="30" name="Rectangle 29">
                <a:extLst>
                  <a:ext uri="{FF2B5EF4-FFF2-40B4-BE49-F238E27FC236}">
                    <a16:creationId xmlns:a16="http://schemas.microsoft.com/office/drawing/2014/main" id="{8AA083B7-E14A-EB4B-AE00-9F28CC6B06CD}"/>
                  </a:ext>
                </a:extLst>
              </p:cNvPr>
              <p:cNvSpPr>
                <a:spLocks noRot="1" noChangeAspect="1" noMove="1" noResize="1" noEditPoints="1" noAdjustHandles="1" noChangeArrowheads="1" noChangeShapeType="1" noTextEdit="1"/>
              </p:cNvSpPr>
              <p:nvPr/>
            </p:nvSpPr>
            <p:spPr>
              <a:xfrm>
                <a:off x="2315849" y="4327304"/>
                <a:ext cx="2325445"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4C9D1C4-216C-7645-8603-76C73B048DB1}"/>
                  </a:ext>
                </a:extLst>
              </p:cNvPr>
              <p:cNvSpPr/>
              <p:nvPr/>
            </p:nvSpPr>
            <p:spPr>
              <a:xfrm>
                <a:off x="5615499" y="4344533"/>
                <a:ext cx="452495"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600" b="0" i="1" smtClean="0">
                          <a:solidFill>
                            <a:srgbClr val="FF0000"/>
                          </a:solidFill>
                          <a:latin typeface="Cambria Math" panose="02040503050406030204" pitchFamily="18" charset="0"/>
                        </a:rPr>
                        <m:t>𝑓</m:t>
                      </m:r>
                    </m:oMath>
                  </m:oMathPara>
                </a14:m>
                <a:endParaRPr lang="en-US" sz="2600" dirty="0">
                  <a:solidFill>
                    <a:srgbClr val="FF0000"/>
                  </a:solidFill>
                </a:endParaRPr>
              </a:p>
            </p:txBody>
          </p:sp>
        </mc:Choice>
        <mc:Fallback xmlns="">
          <p:sp>
            <p:nvSpPr>
              <p:cNvPr id="31" name="Rectangle 30">
                <a:extLst>
                  <a:ext uri="{FF2B5EF4-FFF2-40B4-BE49-F238E27FC236}">
                    <a16:creationId xmlns:a16="http://schemas.microsoft.com/office/drawing/2014/main" id="{74C9D1C4-216C-7645-8603-76C73B048DB1}"/>
                  </a:ext>
                </a:extLst>
              </p:cNvPr>
              <p:cNvSpPr>
                <a:spLocks noRot="1" noChangeAspect="1" noMove="1" noResize="1" noEditPoints="1" noAdjustHandles="1" noChangeArrowheads="1" noChangeShapeType="1" noTextEdit="1"/>
              </p:cNvSpPr>
              <p:nvPr/>
            </p:nvSpPr>
            <p:spPr>
              <a:xfrm>
                <a:off x="5615499" y="4344533"/>
                <a:ext cx="452495" cy="492443"/>
              </a:xfrm>
              <a:prstGeom prst="rect">
                <a:avLst/>
              </a:prstGeom>
              <a:blipFill>
                <a:blip r:embed="rId6"/>
                <a:stretch>
                  <a:fillRect l="-2703" r="-270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702B062-F9BB-924C-BE55-48FBF7FC822B}"/>
                  </a:ext>
                </a:extLst>
              </p:cNvPr>
              <p:cNvSpPr/>
              <p:nvPr/>
            </p:nvSpPr>
            <p:spPr>
              <a:xfrm>
                <a:off x="733337" y="4250587"/>
                <a:ext cx="102098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ea typeface="Cambria Math" charset="0"/>
                          <a:cs typeface="Cambria Math" charset="0"/>
                        </a:rPr>
                        <m:t>𝑥</m:t>
                      </m:r>
                      <m:r>
                        <a:rPr lang="en-US" sz="3600" i="1" smtClean="0">
                          <a:latin typeface="Cambria Math" charset="0"/>
                          <a:ea typeface="Cambria Math" charset="0"/>
                          <a:cs typeface="Cambria Math" charset="0"/>
                        </a:rPr>
                        <m:t>=</m:t>
                      </m:r>
                    </m:oMath>
                  </m:oMathPara>
                </a14:m>
                <a:endParaRPr lang="en-US" sz="3600" dirty="0"/>
              </a:p>
            </p:txBody>
          </p:sp>
        </mc:Choice>
        <mc:Fallback xmlns="">
          <p:sp>
            <p:nvSpPr>
              <p:cNvPr id="32" name="Rectangle 31">
                <a:extLst>
                  <a:ext uri="{FF2B5EF4-FFF2-40B4-BE49-F238E27FC236}">
                    <a16:creationId xmlns:a16="http://schemas.microsoft.com/office/drawing/2014/main" id="{F702B062-F9BB-924C-BE55-48FBF7FC822B}"/>
                  </a:ext>
                </a:extLst>
              </p:cNvPr>
              <p:cNvSpPr>
                <a:spLocks noRot="1" noChangeAspect="1" noMove="1" noResize="1" noEditPoints="1" noAdjustHandles="1" noChangeArrowheads="1" noChangeShapeType="1" noTextEdit="1"/>
              </p:cNvSpPr>
              <p:nvPr/>
            </p:nvSpPr>
            <p:spPr>
              <a:xfrm>
                <a:off x="733337" y="4250587"/>
                <a:ext cx="1020985" cy="64633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12019CA-2C74-CF45-9856-A9B31821AB6B}"/>
                  </a:ext>
                </a:extLst>
              </p:cNvPr>
              <p:cNvSpPr/>
              <p:nvPr/>
            </p:nvSpPr>
            <p:spPr>
              <a:xfrm>
                <a:off x="609600" y="5979933"/>
                <a:ext cx="4181336" cy="624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400" i="1" smtClean="0">
                              <a:latin typeface="Cambria Math" panose="02040503050406030204" pitchFamily="18" charset="0"/>
                              <a:ea typeface="Cambria Math" charset="0"/>
                              <a:cs typeface="Cambria Math" charset="0"/>
                            </a:rPr>
                          </m:ctrlPr>
                        </m:sSupPr>
                        <m:e>
                          <m:r>
                            <a:rPr lang="en-US" sz="3400" i="1">
                              <a:latin typeface="Cambria Math" panose="02040503050406030204" pitchFamily="18" charset="0"/>
                              <a:ea typeface="Cambria Math" charset="0"/>
                              <a:cs typeface="Cambria Math" charset="0"/>
                            </a:rPr>
                            <m:t> </m:t>
                          </m:r>
                          <m:r>
                            <a:rPr lang="en-US" sz="3400" i="1">
                              <a:latin typeface="Cambria Math" charset="0"/>
                              <a:ea typeface="Cambria Math" charset="0"/>
                              <a:cs typeface="Cambria Math" charset="0"/>
                            </a:rPr>
                            <m:t>𝑥</m:t>
                          </m:r>
                          <m:r>
                            <a:rPr lang="en-US" sz="3400" i="1">
                              <a:latin typeface="Cambria Math" charset="0"/>
                              <a:ea typeface="Cambria Math" charset="0"/>
                              <a:cs typeface="Cambria Math" charset="0"/>
                            </a:rPr>
                            <m:t> =(−1)</m:t>
                          </m:r>
                        </m:e>
                        <m:sup>
                          <m:r>
                            <a:rPr lang="en-US" sz="3400" b="1" i="1">
                              <a:solidFill>
                                <a:srgbClr val="FF0000"/>
                              </a:solidFill>
                              <a:latin typeface="Cambria Math" charset="0"/>
                              <a:ea typeface="Cambria Math" charset="0"/>
                              <a:cs typeface="Cambria Math" charset="0"/>
                            </a:rPr>
                            <m:t>𝒔</m:t>
                          </m:r>
                        </m:sup>
                      </m:sSup>
                      <m:r>
                        <a:rPr lang="en-US" sz="3400" i="1">
                          <a:latin typeface="Cambria Math" charset="0"/>
                          <a:ea typeface="Cambria Math" charset="0"/>
                          <a:cs typeface="Cambria Math" charset="0"/>
                        </a:rPr>
                        <m:t> </m:t>
                      </m:r>
                      <m:r>
                        <a:rPr lang="en-US" sz="3400" i="1">
                          <a:latin typeface="Cambria Math" panose="02040503050406030204" pitchFamily="18" charset="0"/>
                          <a:ea typeface="Cambria Math" charset="0"/>
                          <a:cs typeface="Cambria Math" charset="0"/>
                        </a:rPr>
                        <m:t>0</m:t>
                      </m:r>
                      <m:r>
                        <a:rPr lang="en-US" sz="3400" i="1">
                          <a:latin typeface="Cambria Math" charset="0"/>
                          <a:ea typeface="Cambria Math" charset="0"/>
                          <a:cs typeface="Cambria Math" charset="0"/>
                        </a:rPr>
                        <m:t>.</m:t>
                      </m:r>
                      <m:r>
                        <a:rPr lang="en-US" sz="3400" b="1" i="1">
                          <a:solidFill>
                            <a:srgbClr val="FF0000"/>
                          </a:solidFill>
                          <a:latin typeface="Cambria Math" charset="0"/>
                        </a:rPr>
                        <m:t>𝒇</m:t>
                      </m:r>
                      <m:r>
                        <a:rPr lang="en-US" sz="3400" i="1">
                          <a:latin typeface="Cambria Math" charset="0"/>
                        </a:rPr>
                        <m:t> ×</m:t>
                      </m:r>
                      <m:sSup>
                        <m:sSupPr>
                          <m:ctrlPr>
                            <a:rPr lang="en-US" sz="3400" i="1">
                              <a:latin typeface="Cambria Math" panose="02040503050406030204" pitchFamily="18" charset="0"/>
                              <a:ea typeface="Cambria Math" charset="0"/>
                              <a:cs typeface="Cambria Math" charset="0"/>
                            </a:rPr>
                          </m:ctrlPr>
                        </m:sSupPr>
                        <m:e>
                          <m:r>
                            <a:rPr lang="en-US" sz="3400" i="1">
                              <a:latin typeface="Cambria Math" charset="0"/>
                              <a:ea typeface="Cambria Math" charset="0"/>
                              <a:cs typeface="Cambria Math" charset="0"/>
                            </a:rPr>
                            <m:t>  2</m:t>
                          </m:r>
                        </m:e>
                        <m:sup>
                          <m:r>
                            <a:rPr lang="en-US" sz="3400" b="1" i="1" smtClean="0">
                              <a:solidFill>
                                <a:srgbClr val="FF0000"/>
                              </a:solidFill>
                              <a:latin typeface="Cambria Math" panose="02040503050406030204" pitchFamily="18" charset="0"/>
                              <a:ea typeface="Cambria Math" charset="0"/>
                              <a:cs typeface="Cambria Math" charset="0"/>
                            </a:rPr>
                            <m:t>𝑳</m:t>
                          </m:r>
                        </m:sup>
                      </m:sSup>
                    </m:oMath>
                  </m:oMathPara>
                </a14:m>
                <a:endParaRPr lang="en-US" sz="3400" dirty="0"/>
              </a:p>
            </p:txBody>
          </p:sp>
        </mc:Choice>
        <mc:Fallback xmlns="">
          <p:sp>
            <p:nvSpPr>
              <p:cNvPr id="3" name="Rectangle 2">
                <a:extLst>
                  <a:ext uri="{FF2B5EF4-FFF2-40B4-BE49-F238E27FC236}">
                    <a16:creationId xmlns:a16="http://schemas.microsoft.com/office/drawing/2014/main" id="{112019CA-2C74-CF45-9856-A9B31821AB6B}"/>
                  </a:ext>
                </a:extLst>
              </p:cNvPr>
              <p:cNvSpPr>
                <a:spLocks noRot="1" noChangeAspect="1" noMove="1" noResize="1" noEditPoints="1" noAdjustHandles="1" noChangeArrowheads="1" noChangeShapeType="1" noTextEdit="1"/>
              </p:cNvSpPr>
              <p:nvPr/>
            </p:nvSpPr>
            <p:spPr>
              <a:xfrm>
                <a:off x="609600" y="5979933"/>
                <a:ext cx="4181336" cy="624915"/>
              </a:xfrm>
              <a:prstGeom prst="rect">
                <a:avLst/>
              </a:prstGeom>
              <a:blipFill>
                <a:blip r:embed="rId8"/>
                <a:stretch>
                  <a:fillRect l="-152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73EBCD0-4CE6-7649-A6CF-0BADF00F8EE0}"/>
                  </a:ext>
                </a:extLst>
              </p:cNvPr>
              <p:cNvSpPr/>
              <p:nvPr/>
            </p:nvSpPr>
            <p:spPr>
              <a:xfrm>
                <a:off x="5805520" y="5110021"/>
                <a:ext cx="3123530" cy="1747979"/>
              </a:xfrm>
              <a:prstGeom prst="rect">
                <a:avLst/>
              </a:prstGeom>
            </p:spPr>
            <p:txBody>
              <a:bodyPr wrap="square">
                <a:spAutoFit/>
              </a:bodyPr>
              <a:lstStyle/>
              <a:p>
                <a:r>
                  <a:rPr lang="en-US" dirty="0"/>
                  <a:t>Note that this is a special case, and the exponent </a:t>
                </a:r>
                <a14:m>
                  <m:oMath xmlns:m="http://schemas.openxmlformats.org/officeDocument/2006/math">
                    <m:r>
                      <a:rPr lang="en-US" b="1" i="1">
                        <a:solidFill>
                          <a:srgbClr val="FF0000"/>
                        </a:solidFill>
                        <a:latin typeface="Cambria Math" charset="0"/>
                        <a:ea typeface="Cambria Math" charset="0"/>
                        <a:cs typeface="Cambria Math" charset="0"/>
                      </a:rPr>
                      <m:t>𝒎</m:t>
                    </m:r>
                  </m:oMath>
                </a14:m>
                <a:r>
                  <a:rPr lang="en-US" dirty="0"/>
                  <a:t> is </a:t>
                </a:r>
                <a:r>
                  <a:rPr lang="en-US" b="1" dirty="0"/>
                  <a:t>not</a:t>
                </a:r>
                <a:r>
                  <a:rPr lang="en-US" dirty="0"/>
                  <a:t> evaluated as </a:t>
                </a:r>
                <a14:m>
                  <m:oMath xmlns:m="http://schemas.openxmlformats.org/officeDocument/2006/math">
                    <m:r>
                      <a:rPr lang="en-US" b="1" i="1">
                        <a:solidFill>
                          <a:srgbClr val="FF0000"/>
                        </a:solidFill>
                        <a:latin typeface="Cambria Math" charset="0"/>
                        <a:ea typeface="Cambria Math" charset="0"/>
                        <a:cs typeface="Cambria Math" charset="0"/>
                      </a:rPr>
                      <m:t>𝒎</m:t>
                    </m:r>
                    <m:r>
                      <a:rPr lang="en-US" b="1" i="1">
                        <a:solidFill>
                          <a:srgbClr val="FF0000"/>
                        </a:solidFill>
                        <a:latin typeface="Cambria Math" panose="02040503050406030204" pitchFamily="18" charset="0"/>
                        <a:ea typeface="Cambria Math" charset="0"/>
                        <a:cs typeface="Cambria Math" charset="0"/>
                      </a:rPr>
                      <m:t>=</m:t>
                    </m:r>
                    <m:r>
                      <a:rPr lang="en-US" b="1" i="1">
                        <a:solidFill>
                          <a:srgbClr val="FF0000"/>
                        </a:solidFill>
                        <a:latin typeface="Cambria Math" panose="02040503050406030204" pitchFamily="18" charset="0"/>
                        <a:ea typeface="Cambria Math" charset="0"/>
                        <a:cs typeface="Cambria Math" charset="0"/>
                      </a:rPr>
                      <m:t>𝒄</m:t>
                    </m:r>
                    <m:r>
                      <a:rPr lang="en-US" b="1" i="1">
                        <a:solidFill>
                          <a:srgbClr val="FF0000"/>
                        </a:solidFill>
                        <a:latin typeface="Cambria Math" panose="02040503050406030204" pitchFamily="18" charset="0"/>
                        <a:ea typeface="Cambria Math" charset="0"/>
                        <a:cs typeface="Cambria Math" charset="0"/>
                      </a:rPr>
                      <m:t>−</m:t>
                    </m:r>
                    <m:r>
                      <a:rPr lang="en-US" b="1" i="1">
                        <a:solidFill>
                          <a:srgbClr val="FF0000"/>
                        </a:solidFill>
                        <a:latin typeface="Cambria Math" panose="02040503050406030204" pitchFamily="18" charset="0"/>
                        <a:ea typeface="Cambria Math" charset="0"/>
                        <a:cs typeface="Cambria Math" charset="0"/>
                      </a:rPr>
                      <m:t>𝒔𝒉𝒊𝒇𝒕</m:t>
                    </m:r>
                    <m:r>
                      <a:rPr lang="en-US" b="1" i="1" smtClean="0">
                        <a:solidFill>
                          <a:srgbClr val="FF0000"/>
                        </a:solidFill>
                        <a:latin typeface="Cambria Math" panose="02040503050406030204" pitchFamily="18" charset="0"/>
                        <a:ea typeface="Cambria Math" charset="0"/>
                        <a:cs typeface="Cambria Math" charset="0"/>
                      </a:rPr>
                      <m:t>=−</m:t>
                    </m:r>
                    <m:r>
                      <a:rPr lang="en-US" b="1" i="1" smtClean="0">
                        <a:solidFill>
                          <a:srgbClr val="FF0000"/>
                        </a:solidFill>
                        <a:latin typeface="Cambria Math" panose="02040503050406030204" pitchFamily="18" charset="0"/>
                        <a:ea typeface="Cambria Math" charset="0"/>
                        <a:cs typeface="Cambria Math" charset="0"/>
                      </a:rPr>
                      <m:t>𝒔𝒉𝒊𝒇𝒕</m:t>
                    </m:r>
                    <m:r>
                      <a:rPr lang="en-US" b="1" i="1" smtClean="0">
                        <a:solidFill>
                          <a:srgbClr val="FF0000"/>
                        </a:solidFill>
                        <a:latin typeface="Cambria Math" panose="02040503050406030204" pitchFamily="18" charset="0"/>
                        <a:ea typeface="Cambria Math" charset="0"/>
                        <a:cs typeface="Cambria Math" charset="0"/>
                      </a:rPr>
                      <m:t>. </m:t>
                    </m:r>
                  </m:oMath>
                </a14:m>
                <a:endParaRPr lang="en-US" dirty="0"/>
              </a:p>
              <a:p>
                <a:r>
                  <a:rPr lang="en-US" dirty="0"/>
                  <a:t>Instead, the exponent is set to the lower bound, </a:t>
                </a:r>
                <a14:m>
                  <m:oMath xmlns:m="http://schemas.openxmlformats.org/officeDocument/2006/math">
                    <m:r>
                      <a:rPr lang="en-US" b="1" i="1">
                        <a:solidFill>
                          <a:srgbClr val="FF0000"/>
                        </a:solidFill>
                        <a:latin typeface="Cambria Math" charset="0"/>
                        <a:ea typeface="Cambria Math" charset="0"/>
                        <a:cs typeface="Cambria Math" charset="0"/>
                      </a:rPr>
                      <m:t>𝒎</m:t>
                    </m:r>
                    <m:r>
                      <a:rPr lang="en-US" b="1" i="0" smtClean="0">
                        <a:solidFill>
                          <a:srgbClr val="FF0000"/>
                        </a:solidFill>
                        <a:latin typeface="Cambria Math" panose="02040503050406030204" pitchFamily="18" charset="0"/>
                        <a:ea typeface="Cambria Math" charset="0"/>
                        <a:cs typeface="Cambria Math" charset="0"/>
                      </a:rPr>
                      <m:t>=</m:t>
                    </m:r>
                    <m:r>
                      <a:rPr lang="en-US" b="1" i="0" smtClean="0">
                        <a:solidFill>
                          <a:srgbClr val="FF0000"/>
                        </a:solidFill>
                        <a:latin typeface="Cambria Math" panose="02040503050406030204" pitchFamily="18" charset="0"/>
                        <a:ea typeface="Cambria Math" charset="0"/>
                        <a:cs typeface="Cambria Math" charset="0"/>
                      </a:rPr>
                      <m:t>𝐋</m:t>
                    </m:r>
                  </m:oMath>
                </a14:m>
                <a:endParaRPr lang="en-US" b="1" dirty="0"/>
              </a:p>
              <a:p>
                <a:endParaRPr lang="en-US" dirty="0"/>
              </a:p>
            </p:txBody>
          </p:sp>
        </mc:Choice>
        <mc:Fallback xmlns="">
          <p:sp>
            <p:nvSpPr>
              <p:cNvPr id="6" name="Rectangle 5">
                <a:extLst>
                  <a:ext uri="{FF2B5EF4-FFF2-40B4-BE49-F238E27FC236}">
                    <a16:creationId xmlns:a16="http://schemas.microsoft.com/office/drawing/2014/main" id="{773EBCD0-4CE6-7649-A6CF-0BADF00F8EE0}"/>
                  </a:ext>
                </a:extLst>
              </p:cNvPr>
              <p:cNvSpPr>
                <a:spLocks noRot="1" noChangeAspect="1" noMove="1" noResize="1" noEditPoints="1" noAdjustHandles="1" noChangeArrowheads="1" noChangeShapeType="1" noTextEdit="1"/>
              </p:cNvSpPr>
              <p:nvPr/>
            </p:nvSpPr>
            <p:spPr>
              <a:xfrm>
                <a:off x="5805520" y="5110021"/>
                <a:ext cx="3123530" cy="1747979"/>
              </a:xfrm>
              <a:prstGeom prst="rect">
                <a:avLst/>
              </a:prstGeom>
              <a:blipFill>
                <a:blip r:embed="rId9"/>
                <a:stretch>
                  <a:fillRect l="-1215" t="-719" r="-2834"/>
                </a:stretch>
              </a:blipFill>
            </p:spPr>
            <p:txBody>
              <a:bodyPr/>
              <a:lstStyle/>
              <a:p>
                <a:r>
                  <a:rPr lang="en-US">
                    <a:noFill/>
                  </a:rPr>
                  <a:t> </a:t>
                </a:r>
              </a:p>
            </p:txBody>
          </p:sp>
        </mc:Fallback>
      </mc:AlternateContent>
    </p:spTree>
    <p:extLst>
      <p:ext uri="{BB962C8B-B14F-4D97-AF65-F5344CB8AC3E}">
        <p14:creationId xmlns:p14="http://schemas.microsoft.com/office/powerpoint/2010/main" val="934532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1329" y="-248678"/>
            <a:ext cx="85217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Subnormal (or </a:t>
            </a:r>
            <a:r>
              <a:rPr lang="en-US" dirty="0" err="1"/>
              <a:t>denormalized</a:t>
            </a:r>
            <a:r>
              <a:rPr lang="en-US" dirty="0"/>
              <a:t>) numbers</a:t>
            </a:r>
          </a:p>
        </p:txBody>
      </p:sp>
      <p:sp>
        <p:nvSpPr>
          <p:cNvPr id="15" name="Rectangle 14">
            <a:extLst>
              <a:ext uri="{FF2B5EF4-FFF2-40B4-BE49-F238E27FC236}">
                <a16:creationId xmlns:a16="http://schemas.microsoft.com/office/drawing/2014/main" id="{873202D4-AB9F-F54E-BABF-F96EE76F81A5}"/>
              </a:ext>
            </a:extLst>
          </p:cNvPr>
          <p:cNvSpPr/>
          <p:nvPr/>
        </p:nvSpPr>
        <p:spPr>
          <a:xfrm>
            <a:off x="332607" y="1169664"/>
            <a:ext cx="8686800" cy="553998"/>
          </a:xfrm>
          <a:prstGeom prst="rect">
            <a:avLst/>
          </a:prstGeom>
        </p:spPr>
        <p:txBody>
          <a:bodyPr wrap="square">
            <a:spAutoFit/>
          </a:bodyPr>
          <a:lstStyle/>
          <a:p>
            <a:r>
              <a:rPr lang="en-US" sz="3000" b="1" dirty="0"/>
              <a:t>IEEE-754 Single precision (32 bits):</a:t>
            </a:r>
            <a:endParaRPr lang="en-US" sz="3000" dirty="0"/>
          </a:p>
        </p:txBody>
      </p:sp>
      <p:sp>
        <p:nvSpPr>
          <p:cNvPr id="16" name="Rectangle 15">
            <a:extLst>
              <a:ext uri="{FF2B5EF4-FFF2-40B4-BE49-F238E27FC236}">
                <a16:creationId xmlns:a16="http://schemas.microsoft.com/office/drawing/2014/main" id="{7E95FE97-5622-8043-A999-F7A3932825BD}"/>
              </a:ext>
            </a:extLst>
          </p:cNvPr>
          <p:cNvSpPr/>
          <p:nvPr/>
        </p:nvSpPr>
        <p:spPr>
          <a:xfrm>
            <a:off x="332605" y="3303670"/>
            <a:ext cx="8686800" cy="553998"/>
          </a:xfrm>
          <a:prstGeom prst="rect">
            <a:avLst/>
          </a:prstGeom>
        </p:spPr>
        <p:txBody>
          <a:bodyPr wrap="square">
            <a:spAutoFit/>
          </a:bodyPr>
          <a:lstStyle/>
          <a:p>
            <a:r>
              <a:rPr lang="en-US" sz="3000" b="1" dirty="0"/>
              <a:t>IEEE-754 Double precision (64 bits):</a:t>
            </a:r>
            <a:endParaRPr lang="en-US" sz="30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36A7751-AD85-6A4C-9AAA-C7FE398FCC70}"/>
                  </a:ext>
                </a:extLst>
              </p:cNvPr>
              <p:cNvSpPr/>
              <p:nvPr/>
            </p:nvSpPr>
            <p:spPr>
              <a:xfrm>
                <a:off x="332606" y="1824995"/>
                <a:ext cx="8490423" cy="1204497"/>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𝑐</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00000000</m:t>
                            </m:r>
                          </m:e>
                        </m:d>
                      </m:e>
                      <m:sub>
                        <m:r>
                          <a:rPr lang="en-US" sz="2400" i="1">
                            <a:latin typeface="Cambria Math" charset="0"/>
                          </a:rPr>
                          <m:t>2</m:t>
                        </m:r>
                      </m:sub>
                    </m:sSub>
                    <m:r>
                      <a:rPr lang="en-US" sz="2400" i="1">
                        <a:latin typeface="Cambria Math" charset="0"/>
                      </a:rPr>
                      <m:t>=0</m:t>
                    </m:r>
                  </m:oMath>
                </a14:m>
                <a:r>
                  <a:rPr lang="en-US" sz="2400" dirty="0"/>
                  <a:t> </a:t>
                </a:r>
              </a:p>
              <a:p>
                <a:r>
                  <a:rPr lang="en-US" sz="2400" dirty="0"/>
                  <a:t>Exponent set to </a:t>
                </a:r>
                <a14:m>
                  <m:oMath xmlns:m="http://schemas.openxmlformats.org/officeDocument/2006/math">
                    <m:r>
                      <a:rPr lang="en-US" sz="2400" i="1">
                        <a:latin typeface="Cambria Math" charset="0"/>
                      </a:rPr>
                      <m:t>𝑚</m:t>
                    </m:r>
                    <m:r>
                      <a:rPr lang="en-US" sz="2400" i="1">
                        <a:latin typeface="Cambria Math" charset="0"/>
                      </a:rPr>
                      <m:t>=−126</m:t>
                    </m:r>
                  </m:oMath>
                </a14:m>
                <a:endParaRPr lang="en-US" sz="2400" dirty="0"/>
              </a:p>
              <a:p>
                <a:r>
                  <a:rPr lang="en-US" sz="2400" dirty="0"/>
                  <a:t>Smallest positive subnormal FP number: </a:t>
                </a:r>
                <a14:m>
                  <m:oMath xmlns:m="http://schemas.openxmlformats.org/officeDocument/2006/math">
                    <m:sSup>
                      <m:sSupPr>
                        <m:ctrlPr>
                          <a:rPr lang="cs-CZ" sz="2400" i="1" dirty="0">
                            <a:latin typeface="Cambria Math" panose="02040503050406030204" pitchFamily="18" charset="0"/>
                          </a:rPr>
                        </m:ctrlPr>
                      </m:sSupPr>
                      <m:e>
                        <m:r>
                          <a:rPr lang="en-US" sz="2400" i="1" dirty="0">
                            <a:latin typeface="Cambria Math" charset="0"/>
                          </a:rPr>
                          <m:t>2</m:t>
                        </m:r>
                      </m:e>
                      <m:sup>
                        <m:r>
                          <a:rPr lang="en-US" sz="2400" i="1" dirty="0">
                            <a:latin typeface="Cambria Math" charset="0"/>
                          </a:rPr>
                          <m:t>−23</m:t>
                        </m:r>
                      </m:sup>
                    </m:sSup>
                    <m:r>
                      <a:rPr lang="cs-CZ" sz="2400" i="1" dirty="0">
                        <a:latin typeface="Cambria Math" charset="0"/>
                      </a:rPr>
                      <m:t> ×</m:t>
                    </m:r>
                    <m:sSup>
                      <m:sSupPr>
                        <m:ctrlPr>
                          <a:rPr lang="cs-CZ" sz="2400" i="1" dirty="0">
                            <a:latin typeface="Cambria Math" panose="02040503050406030204" pitchFamily="18" charset="0"/>
                          </a:rPr>
                        </m:ctrlPr>
                      </m:sSupPr>
                      <m:e>
                        <m:r>
                          <a:rPr lang="en-US" sz="2400" i="1" dirty="0">
                            <a:latin typeface="Cambria Math" charset="0"/>
                          </a:rPr>
                          <m:t> 2</m:t>
                        </m:r>
                      </m:e>
                      <m:sup>
                        <m:r>
                          <a:rPr lang="en-US" sz="2400" i="1" dirty="0">
                            <a:latin typeface="Cambria Math" charset="0"/>
                          </a:rPr>
                          <m:t>−126</m:t>
                        </m:r>
                      </m:sup>
                    </m:sSup>
                    <m:r>
                      <a:rPr lang="en-US" sz="2400" i="1" dirty="0">
                        <a:latin typeface="Cambria Math" charset="0"/>
                      </a:rPr>
                      <m:t> </m:t>
                    </m:r>
                    <m:r>
                      <a:rPr lang="cs-CZ" sz="2400" i="1" dirty="0">
                        <a:latin typeface="Cambria Math" charset="0"/>
                      </a:rPr>
                      <m:t>≈</m:t>
                    </m:r>
                    <m:r>
                      <a:rPr lang="en-US" sz="2400" i="1">
                        <a:latin typeface="Cambria Math" charset="0"/>
                        <a:ea typeface="Cambria Math" charset="0"/>
                        <a:cs typeface="Cambria Math" charset="0"/>
                      </a:rPr>
                      <m:t>1.4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−45</m:t>
                        </m:r>
                      </m:sup>
                    </m:sSup>
                  </m:oMath>
                </a14:m>
                <a:endParaRPr lang="en-US" sz="2400" b="1" dirty="0"/>
              </a:p>
            </p:txBody>
          </p:sp>
        </mc:Choice>
        <mc:Fallback xmlns="">
          <p:sp>
            <p:nvSpPr>
              <p:cNvPr id="2" name="Rectangle 1">
                <a:extLst>
                  <a:ext uri="{FF2B5EF4-FFF2-40B4-BE49-F238E27FC236}">
                    <a16:creationId xmlns:a16="http://schemas.microsoft.com/office/drawing/2014/main" id="{236A7751-AD85-6A4C-9AAA-C7FE398FCC70}"/>
                  </a:ext>
                </a:extLst>
              </p:cNvPr>
              <p:cNvSpPr>
                <a:spLocks noRot="1" noChangeAspect="1" noMove="1" noResize="1" noEditPoints="1" noAdjustHandles="1" noChangeArrowheads="1" noChangeShapeType="1" noTextEdit="1"/>
              </p:cNvSpPr>
              <p:nvPr/>
            </p:nvSpPr>
            <p:spPr>
              <a:xfrm>
                <a:off x="332606" y="1824995"/>
                <a:ext cx="8490423" cy="1204497"/>
              </a:xfrm>
              <a:prstGeom prst="rect">
                <a:avLst/>
              </a:prstGeom>
              <a:blipFill>
                <a:blip r:embed="rId3"/>
                <a:stretch>
                  <a:fillRect l="-1045" b="-10526"/>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3B72210-1A24-F94F-99BD-C0A688B1EBD0}"/>
              </a:ext>
            </a:extLst>
          </p:cNvPr>
          <p:cNvSpPr/>
          <p:nvPr/>
        </p:nvSpPr>
        <p:spPr>
          <a:xfrm>
            <a:off x="332605" y="5562600"/>
            <a:ext cx="8354194" cy="830997"/>
          </a:xfrm>
          <a:prstGeom prst="rect">
            <a:avLst/>
          </a:prstGeom>
        </p:spPr>
        <p:txBody>
          <a:bodyPr wrap="square">
            <a:spAutoFit/>
          </a:bodyPr>
          <a:lstStyle/>
          <a:p>
            <a:r>
              <a:rPr lang="en-US" sz="2400" dirty="0"/>
              <a:t>Allows for more gradual underflow to zero (however subnormal numbers don’t have as many accurate digits as normalized numbers)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37A6580-DE32-BE4D-8514-8AF9D75F2FF7}"/>
                  </a:ext>
                </a:extLst>
              </p:cNvPr>
              <p:cNvSpPr/>
              <p:nvPr/>
            </p:nvSpPr>
            <p:spPr>
              <a:xfrm>
                <a:off x="332605" y="3977103"/>
                <a:ext cx="8490423" cy="1204497"/>
              </a:xfrm>
              <a:prstGeom prst="rect">
                <a:avLst/>
              </a:prstGeom>
            </p:spPr>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𝑐</m:t>
                        </m:r>
                        <m:r>
                          <a:rPr lang="en-US" sz="2400" i="1">
                            <a:latin typeface="Cambria Math" charset="0"/>
                          </a:rPr>
                          <m:t>=</m:t>
                        </m:r>
                        <m:d>
                          <m:dPr>
                            <m:ctrlPr>
                              <a:rPr lang="mr-IN" sz="2400" i="1">
                                <a:latin typeface="Cambria Math" panose="02040503050406030204" pitchFamily="18" charset="0"/>
                              </a:rPr>
                            </m:ctrlPr>
                          </m:dPr>
                          <m:e>
                            <m:r>
                              <a:rPr lang="en-US" sz="2400" i="1">
                                <a:latin typeface="Cambria Math" charset="0"/>
                              </a:rPr>
                              <m:t>00000000000</m:t>
                            </m:r>
                          </m:e>
                        </m:d>
                      </m:e>
                      <m:sub>
                        <m:r>
                          <a:rPr lang="en-US" sz="2400" i="1">
                            <a:latin typeface="Cambria Math" charset="0"/>
                          </a:rPr>
                          <m:t>2</m:t>
                        </m:r>
                      </m:sub>
                    </m:sSub>
                    <m:r>
                      <a:rPr lang="en-US" sz="2400" i="1">
                        <a:latin typeface="Cambria Math" charset="0"/>
                      </a:rPr>
                      <m:t>=0</m:t>
                    </m:r>
                  </m:oMath>
                </a14:m>
                <a:r>
                  <a:rPr lang="en-US" sz="2400" dirty="0"/>
                  <a:t> </a:t>
                </a:r>
              </a:p>
              <a:p>
                <a:r>
                  <a:rPr lang="en-US" sz="2400" dirty="0"/>
                  <a:t>Exponent set to </a:t>
                </a:r>
                <a14:m>
                  <m:oMath xmlns:m="http://schemas.openxmlformats.org/officeDocument/2006/math">
                    <m:r>
                      <a:rPr lang="en-US" sz="2400" i="1">
                        <a:latin typeface="Cambria Math" charset="0"/>
                      </a:rPr>
                      <m:t>𝑚</m:t>
                    </m:r>
                    <m:r>
                      <a:rPr lang="en-US" sz="2400" i="1">
                        <a:latin typeface="Cambria Math" charset="0"/>
                      </a:rPr>
                      <m:t>=−1022</m:t>
                    </m:r>
                  </m:oMath>
                </a14:m>
                <a:endParaRPr lang="en-US" sz="2400" dirty="0"/>
              </a:p>
              <a:p>
                <a:r>
                  <a:rPr lang="en-US" sz="2400" dirty="0"/>
                  <a:t>Smallest positive subnormal FP number: </a:t>
                </a:r>
                <a14:m>
                  <m:oMath xmlns:m="http://schemas.openxmlformats.org/officeDocument/2006/math">
                    <m:sSup>
                      <m:sSupPr>
                        <m:ctrlPr>
                          <a:rPr lang="cs-CZ" sz="2400" i="1" dirty="0">
                            <a:latin typeface="Cambria Math" panose="02040503050406030204" pitchFamily="18" charset="0"/>
                          </a:rPr>
                        </m:ctrlPr>
                      </m:sSupPr>
                      <m:e>
                        <m:r>
                          <a:rPr lang="en-US" sz="2400" i="1" dirty="0">
                            <a:latin typeface="Cambria Math" charset="0"/>
                          </a:rPr>
                          <m:t>2</m:t>
                        </m:r>
                      </m:e>
                      <m:sup>
                        <m:r>
                          <a:rPr lang="en-US" sz="2400" i="1" dirty="0">
                            <a:latin typeface="Cambria Math" charset="0"/>
                          </a:rPr>
                          <m:t>−52</m:t>
                        </m:r>
                      </m:sup>
                    </m:sSup>
                    <m:r>
                      <a:rPr lang="cs-CZ" sz="2400" i="1" dirty="0">
                        <a:latin typeface="Cambria Math" charset="0"/>
                      </a:rPr>
                      <m:t> ×</m:t>
                    </m:r>
                    <m:sSup>
                      <m:sSupPr>
                        <m:ctrlPr>
                          <a:rPr lang="cs-CZ" sz="2400" i="1" dirty="0">
                            <a:latin typeface="Cambria Math" panose="02040503050406030204" pitchFamily="18" charset="0"/>
                          </a:rPr>
                        </m:ctrlPr>
                      </m:sSupPr>
                      <m:e>
                        <m:r>
                          <a:rPr lang="en-US" sz="2400" i="1" dirty="0">
                            <a:latin typeface="Cambria Math" charset="0"/>
                          </a:rPr>
                          <m:t> 2</m:t>
                        </m:r>
                      </m:e>
                      <m:sup>
                        <m:r>
                          <a:rPr lang="en-US" sz="2400" i="1" dirty="0">
                            <a:latin typeface="Cambria Math" charset="0"/>
                          </a:rPr>
                          <m:t>−1022</m:t>
                        </m:r>
                      </m:sup>
                    </m:sSup>
                    <m:r>
                      <a:rPr lang="en-US" sz="2400" i="1" dirty="0">
                        <a:latin typeface="Cambria Math" charset="0"/>
                      </a:rPr>
                      <m:t> </m:t>
                    </m:r>
                    <m:r>
                      <a:rPr lang="cs-CZ" sz="2400" i="1" dirty="0">
                        <a:latin typeface="Cambria Math" charset="0"/>
                      </a:rPr>
                      <m:t>≈</m:t>
                    </m:r>
                    <m:r>
                      <a:rPr lang="en-US" sz="2400" i="1">
                        <a:latin typeface="Cambria Math" charset="0"/>
                        <a:ea typeface="Cambria Math" charset="0"/>
                        <a:cs typeface="Cambria Math" charset="0"/>
                      </a:rPr>
                      <m:t>4.9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−324</m:t>
                        </m:r>
                      </m:sup>
                    </m:sSup>
                  </m:oMath>
                </a14:m>
                <a:endParaRPr lang="en-US" sz="2400" dirty="0"/>
              </a:p>
            </p:txBody>
          </p:sp>
        </mc:Choice>
        <mc:Fallback xmlns="">
          <p:sp>
            <p:nvSpPr>
              <p:cNvPr id="7" name="Rectangle 6">
                <a:extLst>
                  <a:ext uri="{FF2B5EF4-FFF2-40B4-BE49-F238E27FC236}">
                    <a16:creationId xmlns:a16="http://schemas.microsoft.com/office/drawing/2014/main" id="{037A6580-DE32-BE4D-8514-8AF9D75F2FF7}"/>
                  </a:ext>
                </a:extLst>
              </p:cNvPr>
              <p:cNvSpPr>
                <a:spLocks noRot="1" noChangeAspect="1" noMove="1" noResize="1" noEditPoints="1" noAdjustHandles="1" noChangeArrowheads="1" noChangeShapeType="1" noTextEdit="1"/>
              </p:cNvSpPr>
              <p:nvPr/>
            </p:nvSpPr>
            <p:spPr>
              <a:xfrm>
                <a:off x="332605" y="3977103"/>
                <a:ext cx="8490423" cy="1204497"/>
              </a:xfrm>
              <a:prstGeom prst="rect">
                <a:avLst/>
              </a:prstGeom>
              <a:blipFill>
                <a:blip r:embed="rId4"/>
                <a:stretch>
                  <a:fillRect l="-1045" b="-10417"/>
                </a:stretch>
              </a:blipFill>
            </p:spPr>
            <p:txBody>
              <a:bodyPr/>
              <a:lstStyle/>
              <a:p>
                <a:r>
                  <a:rPr lang="en-US">
                    <a:noFill/>
                  </a:rPr>
                  <a:t> </a:t>
                </a:r>
              </a:p>
            </p:txBody>
          </p:sp>
        </mc:Fallback>
      </mc:AlternateContent>
    </p:spTree>
    <p:extLst>
      <p:ext uri="{BB962C8B-B14F-4D97-AF65-F5344CB8AC3E}">
        <p14:creationId xmlns:p14="http://schemas.microsoft.com/office/powerpoint/2010/main" val="3483802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94" y="-92076"/>
            <a:ext cx="7772400" cy="1143000"/>
          </a:xfrm>
        </p:spPr>
        <p:txBody>
          <a:bodyPr/>
          <a:lstStyle/>
          <a:p>
            <a:r>
              <a:rPr lang="en-US" dirty="0"/>
              <a:t>IEEE-754 Double Precision </a:t>
            </a:r>
          </a:p>
        </p:txBody>
      </p:sp>
      <p:pic>
        <p:nvPicPr>
          <p:cNvPr id="3" name="Picture 2"/>
          <p:cNvPicPr>
            <a:picLocks noChangeAspect="1"/>
          </p:cNvPicPr>
          <p:nvPr/>
        </p:nvPicPr>
        <p:blipFill rotWithShape="1">
          <a:blip r:embed="rId2"/>
          <a:srcRect l="4400" t="23047"/>
          <a:stretch/>
        </p:blipFill>
        <p:spPr>
          <a:xfrm>
            <a:off x="229791" y="1524000"/>
            <a:ext cx="8679030" cy="3733800"/>
          </a:xfrm>
          <a:prstGeom prst="rect">
            <a:avLst/>
          </a:prstGeom>
        </p:spPr>
      </p:pic>
    </p:spTree>
    <p:extLst>
      <p:ext uri="{BB962C8B-B14F-4D97-AF65-F5344CB8AC3E}">
        <p14:creationId xmlns:p14="http://schemas.microsoft.com/office/powerpoint/2010/main" val="419882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3FD3CDD-09F9-634C-8E4F-F486D5D70BDD}"/>
                  </a:ext>
                </a:extLst>
              </p:cNvPr>
              <p:cNvGraphicFramePr>
                <a:graphicFrameLocks noGrp="1"/>
              </p:cNvGraphicFramePr>
              <p:nvPr>
                <p:extLst>
                  <p:ext uri="{D42A27DB-BD31-4B8C-83A1-F6EECF244321}">
                    <p14:modId xmlns:p14="http://schemas.microsoft.com/office/powerpoint/2010/main" val="808949241"/>
                  </p:ext>
                </p:extLst>
              </p:nvPr>
            </p:nvGraphicFramePr>
            <p:xfrm>
              <a:off x="341058" y="2133600"/>
              <a:ext cx="8307028" cy="4048125"/>
            </p:xfrm>
            <a:graphic>
              <a:graphicData uri="http://schemas.openxmlformats.org/drawingml/2006/table">
                <a:tbl>
                  <a:tblPr firstRow="1" bandRow="1">
                    <a:tableStyleId>{5940675A-B579-460E-94D1-54222C63F5DA}</a:tableStyleId>
                  </a:tblPr>
                  <a:tblGrid>
                    <a:gridCol w="2362609">
                      <a:extLst>
                        <a:ext uri="{9D8B030D-6E8A-4147-A177-3AD203B41FA5}">
                          <a16:colId xmlns:a16="http://schemas.microsoft.com/office/drawing/2014/main" val="1614815656"/>
                        </a:ext>
                      </a:extLst>
                    </a:gridCol>
                    <a:gridCol w="2362609">
                      <a:extLst>
                        <a:ext uri="{9D8B030D-6E8A-4147-A177-3AD203B41FA5}">
                          <a16:colId xmlns:a16="http://schemas.microsoft.com/office/drawing/2014/main" val="3995402801"/>
                        </a:ext>
                      </a:extLst>
                    </a:gridCol>
                    <a:gridCol w="3581810">
                      <a:extLst>
                        <a:ext uri="{9D8B030D-6E8A-4147-A177-3AD203B41FA5}">
                          <a16:colId xmlns:a16="http://schemas.microsoft.com/office/drawing/2014/main" val="3339263312"/>
                        </a:ext>
                      </a:extLst>
                    </a:gridCol>
                  </a:tblGrid>
                  <a:tr h="370840">
                    <a:tc>
                      <a:txBody>
                        <a:bodyPr/>
                        <a:lstStyle/>
                        <a:p>
                          <a:pPr algn="ctr"/>
                          <a:r>
                            <a:rPr lang="en-US" sz="2400" dirty="0">
                              <a:latin typeface="Times New Roman" panose="02020603050405020304" pitchFamily="18" charset="0"/>
                              <a:cs typeface="Times New Roman" panose="02020603050405020304" pitchFamily="18" charset="0"/>
                            </a:rPr>
                            <a:t>Stored binary exponent </a:t>
                          </a:r>
                          <a14:m>
                            <m:oMath xmlns:m="http://schemas.openxmlformats.org/officeDocument/2006/math">
                              <m:r>
                                <a:rPr lang="en-US" sz="2400" b="0" i="0" dirty="0" smtClean="0">
                                  <a:latin typeface="Cambria Math" panose="02040503050406030204" pitchFamily="18" charset="0"/>
                                  <a:cs typeface="Times New Roman" panose="02020603050405020304" pitchFamily="18" charset="0"/>
                                </a:rPr>
                                <m:t>(</m:t>
                              </m:r>
                              <m:r>
                                <a:rPr lang="en-US" sz="2400" i="1" dirty="0" smtClean="0">
                                  <a:latin typeface="Cambria Math" panose="02040503050406030204" pitchFamily="18" charset="0"/>
                                  <a:cs typeface="Times New Roman" panose="02020603050405020304" pitchFamily="18" charset="0"/>
                                </a:rPr>
                                <m:t>𝑐</m:t>
                              </m:r>
                              <m:r>
                                <a:rPr lang="en-US" sz="2400" b="0" i="1" dirty="0" smtClean="0">
                                  <a:latin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Significand fraction </a:t>
                          </a:r>
                          <a14:m>
                            <m:oMath xmlns:m="http://schemas.openxmlformats.org/officeDocument/2006/math">
                              <m:r>
                                <a:rPr lang="en-US" sz="2400" b="0" i="0"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𝑓</m:t>
                              </m:r>
                              <m:r>
                                <a:rPr lang="en-US" sz="2400" b="0" i="1" dirty="0" smtClean="0">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t>
                          </a:r>
                        </a:p>
                      </a:txBody>
                      <a:tcPr/>
                    </a:tc>
                    <a:tc>
                      <a:txBody>
                        <a:bodyPr/>
                        <a:lstStyle/>
                        <a:p>
                          <a:pPr algn="ctr"/>
                          <a:r>
                            <a:rPr lang="en-US" sz="2400" dirty="0">
                              <a:latin typeface="Times New Roman" panose="02020603050405020304" pitchFamily="18" charset="0"/>
                              <a:cs typeface="Times New Roman" panose="02020603050405020304" pitchFamily="18" charset="0"/>
                            </a:rPr>
                            <a:t>value</a:t>
                          </a:r>
                        </a:p>
                      </a:txBody>
                      <a:tcPr/>
                    </a:tc>
                    <a:extLst>
                      <a:ext uri="{0D108BD9-81ED-4DB2-BD59-A6C34878D82A}">
                        <a16:rowId xmlns:a16="http://schemas.microsoft.com/office/drawing/2014/main" val="3421194272"/>
                      </a:ext>
                    </a:extLst>
                  </a:tr>
                  <a:tr h="370840">
                    <a:tc>
                      <a:txBody>
                        <a:bodyPr/>
                        <a:lstStyle/>
                        <a:p>
                          <a:pPr algn="ct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zero</a:t>
                          </a:r>
                        </a:p>
                      </a:txBody>
                      <a:tcPr/>
                    </a:tc>
                    <a:extLst>
                      <a:ext uri="{0D108BD9-81ED-4DB2-BD59-A6C34878D82A}">
                        <a16:rowId xmlns:a16="http://schemas.microsoft.com/office/drawing/2014/main" val="10689433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14:m>
                            <m:oMath xmlns:m="http://schemas.openxmlformats.org/officeDocument/2006/math">
                              <m:r>
                                <a:rPr lang="en-US" sz="2400" b="0" i="1" smtClean="0">
                                  <a:solidFill>
                                    <a:schemeClr val="tx1"/>
                                  </a:solidFill>
                                  <a:latin typeface="Cambria Math" panose="02040503050406030204" pitchFamily="18" charset="0"/>
                                </a:rPr>
                                <m:t>𝑎𝑛𝑦</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𝑓</m:t>
                              </m:r>
                              <m:r>
                                <a:rPr lang="en-US" sz="2400" b="0" i="1" smtClean="0">
                                  <a:solidFill>
                                    <a:schemeClr val="tx1"/>
                                  </a:solidFill>
                                  <a:latin typeface="Cambria Math" panose="02040503050406030204" pitchFamily="18" charset="0"/>
                                  <a:ea typeface="Cambria Math" panose="02040503050406030204" pitchFamily="18" charset="0"/>
                                </a:rPr>
                                <m:t>≠0</m:t>
                              </m:r>
                            </m:oMath>
                          </a14:m>
                          <a:r>
                            <a:rPr lang="en-US" sz="2400" b="0" dirty="0">
                              <a:solidFill>
                                <a:schemeClr val="tx1"/>
                              </a:solidFill>
                              <a:latin typeface="Times New Roman" panose="02020603050405020304" pitchFamily="18" charset="0"/>
                              <a:cs typeface="Times New Roman" panose="02020603050405020304" pitchFamily="18" charset="0"/>
                            </a:rPr>
                            <a:t> </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m:t>
                                </m:r>
                                <m:r>
                                  <a:rPr lang="en-US" sz="2400" b="0" i="1" smtClean="0">
                                    <a:latin typeface="Cambria Math" panose="02040503050406030204" pitchFamily="18" charset="0"/>
                                    <a:ea typeface="Cambria Math" charset="0"/>
                                    <a:cs typeface="Cambria Math" charset="0"/>
                                  </a:rPr>
                                  <m:t>0</m:t>
                                </m:r>
                                <m:r>
                                  <a:rPr lang="en-US" sz="2400" i="1">
                                    <a:latin typeface="Cambria Math" charset="0"/>
                                    <a:ea typeface="Cambria Math" charset="0"/>
                                    <a:cs typeface="Cambria Math" charset="0"/>
                                  </a:rPr>
                                  <m:t>.</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smtClean="0">
                                        <a:latin typeface="Cambria Math" panose="02040503050406030204" pitchFamily="18" charset="0"/>
                                        <a:ea typeface="Cambria Math" charset="0"/>
                                        <a:cs typeface="Cambria Math" charset="0"/>
                                      </a:rPr>
                                      <m:t>−</m:t>
                                    </m:r>
                                    <m:r>
                                      <a:rPr lang="en-US" sz="2400" b="1" i="1" smtClean="0">
                                        <a:latin typeface="Cambria Math" panose="02040503050406030204" pitchFamily="18" charset="0"/>
                                        <a:ea typeface="Cambria Math" charset="0"/>
                                        <a:cs typeface="Cambria Math" charset="0"/>
                                      </a:rPr>
                                      <m:t>𝟏𝟐𝟔</m:t>
                                    </m:r>
                                  </m:sup>
                                </m:sSup>
                              </m:oMath>
                            </m:oMathPara>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47405816"/>
                      </a:ext>
                    </a:extLst>
                  </a:tr>
                  <a:tr h="370840">
                    <a:tc>
                      <a:txBody>
                        <a:bodyPr/>
                        <a:lstStyle/>
                        <a:p>
                          <a:pPr algn="ctr"/>
                          <a:r>
                            <a:rPr lang="en-US" sz="2400" dirty="0">
                              <a:latin typeface="Times New Roman" panose="02020603050405020304" pitchFamily="18" charset="0"/>
                              <a:cs typeface="Times New Roman" panose="02020603050405020304" pitchFamily="18" charset="0"/>
                            </a:rPr>
                            <a:t>00000001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𝑎𝑛𝑦</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𝑓</m:t>
                                </m:r>
                              </m:oMath>
                            </m:oMathPara>
                          </a14:m>
                          <a:endParaRPr lang="en-US" sz="2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smtClean="0">
                                        <a:latin typeface="Cambria Math" panose="02040503050406030204" pitchFamily="18" charset="0"/>
                                        <a:ea typeface="Cambria Math" charset="0"/>
                                        <a:cs typeface="Cambria Math" charset="0"/>
                                      </a:rPr>
                                      <m:t>−</m:t>
                                    </m:r>
                                    <m:r>
                                      <a:rPr lang="en-US" sz="2400" b="1" i="1" smtClean="0">
                                        <a:latin typeface="Cambria Math" panose="02040503050406030204" pitchFamily="18" charset="0"/>
                                        <a:ea typeface="Cambria Math" charset="0"/>
                                        <a:cs typeface="Cambria Math" charset="0"/>
                                      </a:rPr>
                                      <m:t>𝟏𝟐𝟔</m:t>
                                    </m:r>
                                  </m:sup>
                                </m:sSup>
                              </m:oMath>
                            </m:oMathPara>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32429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4734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11111110</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𝑎𝑛𝑦</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𝑓</m:t>
                                </m:r>
                              </m:oMath>
                            </m:oMathPara>
                          </a14:m>
                          <a:endParaRPr lang="en-US" sz="24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smtClean="0">
                                        <a:latin typeface="Cambria Math" panose="02040503050406030204" pitchFamily="18" charset="0"/>
                                        <a:ea typeface="Cambria Math" charset="0"/>
                                        <a:cs typeface="Cambria Math" charset="0"/>
                                      </a:rPr>
                                      <m:t>𝟏𝟐𝟕</m:t>
                                    </m:r>
                                  </m:sup>
                                </m:sSup>
                              </m:oMath>
                            </m:oMathPara>
                          </a14:m>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65980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11111111</a:t>
                          </a:r>
                        </a:p>
                      </a:txBody>
                      <a:tcPr/>
                    </a:tc>
                    <a:tc>
                      <a:txBody>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𝑎𝑛𝑦</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charset="0"/>
                                  </a:rPr>
                                  <m:t>𝑓</m:t>
                                </m:r>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latin typeface="Times New Roman" panose="02020603050405020304" pitchFamily="18" charset="0"/>
                            <a:cs typeface="Times New Roman" panose="02020603050405020304" pitchFamily="18" charset="0"/>
                          </a:endParaRPr>
                        </a:p>
                      </a:txBody>
                      <a:tcPr/>
                    </a:tc>
                    <a:tc>
                      <a:txBody>
                        <a:bodyPr/>
                        <a:lstStyle/>
                        <a:p>
                          <a:pPr algn="ctr"/>
                          <a:r>
                            <a:rPr lang="en-US" sz="2400" dirty="0" err="1">
                              <a:latin typeface="Times New Roman" panose="02020603050405020304" pitchFamily="18" charset="0"/>
                              <a:cs typeface="Times New Roman" panose="02020603050405020304" pitchFamily="18" charset="0"/>
                            </a:rPr>
                            <a:t>NaN</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924538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infinity</a:t>
                          </a:r>
                        </a:p>
                      </a:txBody>
                      <a:tcPr/>
                    </a:tc>
                    <a:extLst>
                      <a:ext uri="{0D108BD9-81ED-4DB2-BD59-A6C34878D82A}">
                        <a16:rowId xmlns:a16="http://schemas.microsoft.com/office/drawing/2014/main" val="2580424369"/>
                      </a:ext>
                    </a:extLst>
                  </a:tr>
                </a:tbl>
              </a:graphicData>
            </a:graphic>
          </p:graphicFrame>
        </mc:Choice>
        <mc:Fallback xmlns="">
          <p:graphicFrame>
            <p:nvGraphicFramePr>
              <p:cNvPr id="4" name="Table 3">
                <a:extLst>
                  <a:ext uri="{FF2B5EF4-FFF2-40B4-BE49-F238E27FC236}">
                    <a16:creationId xmlns:a16="http://schemas.microsoft.com/office/drawing/2014/main" id="{03FD3CDD-09F9-634C-8E4F-F486D5D70BDD}"/>
                  </a:ext>
                </a:extLst>
              </p:cNvPr>
              <p:cNvGraphicFramePr>
                <a:graphicFrameLocks noGrp="1"/>
              </p:cNvGraphicFramePr>
              <p:nvPr>
                <p:extLst>
                  <p:ext uri="{D42A27DB-BD31-4B8C-83A1-F6EECF244321}">
                    <p14:modId xmlns:p14="http://schemas.microsoft.com/office/powerpoint/2010/main" val="808949241"/>
                  </p:ext>
                </p:extLst>
              </p:nvPr>
            </p:nvGraphicFramePr>
            <p:xfrm>
              <a:off x="341058" y="2133600"/>
              <a:ext cx="8307028" cy="4048125"/>
            </p:xfrm>
            <a:graphic>
              <a:graphicData uri="http://schemas.openxmlformats.org/drawingml/2006/table">
                <a:tbl>
                  <a:tblPr firstRow="1" bandRow="1">
                    <a:tableStyleId>{5940675A-B579-460E-94D1-54222C63F5DA}</a:tableStyleId>
                  </a:tblPr>
                  <a:tblGrid>
                    <a:gridCol w="2362609">
                      <a:extLst>
                        <a:ext uri="{9D8B030D-6E8A-4147-A177-3AD203B41FA5}">
                          <a16:colId xmlns:a16="http://schemas.microsoft.com/office/drawing/2014/main" val="1614815656"/>
                        </a:ext>
                      </a:extLst>
                    </a:gridCol>
                    <a:gridCol w="2362609">
                      <a:extLst>
                        <a:ext uri="{9D8B030D-6E8A-4147-A177-3AD203B41FA5}">
                          <a16:colId xmlns:a16="http://schemas.microsoft.com/office/drawing/2014/main" val="3995402801"/>
                        </a:ext>
                      </a:extLst>
                    </a:gridCol>
                    <a:gridCol w="3581810">
                      <a:extLst>
                        <a:ext uri="{9D8B030D-6E8A-4147-A177-3AD203B41FA5}">
                          <a16:colId xmlns:a16="http://schemas.microsoft.com/office/drawing/2014/main" val="3339263312"/>
                        </a:ext>
                      </a:extLst>
                    </a:gridCol>
                  </a:tblGrid>
                  <a:tr h="822960">
                    <a:tc>
                      <a:txBody>
                        <a:bodyPr/>
                        <a:lstStyle/>
                        <a:p>
                          <a:endParaRPr lang="en-US"/>
                        </a:p>
                      </a:txBody>
                      <a:tcPr>
                        <a:blipFill>
                          <a:blip r:embed="rId3"/>
                          <a:stretch>
                            <a:fillRect l="-538" t="-6154" r="-252688" b="-407692"/>
                          </a:stretch>
                        </a:blipFill>
                      </a:tcPr>
                    </a:tc>
                    <a:tc>
                      <a:txBody>
                        <a:bodyPr/>
                        <a:lstStyle/>
                        <a:p>
                          <a:endParaRPr lang="en-US"/>
                        </a:p>
                      </a:txBody>
                      <a:tcPr>
                        <a:blipFill>
                          <a:blip r:embed="rId3"/>
                          <a:stretch>
                            <a:fillRect l="-100000" t="-6154" r="-151337" b="-407692"/>
                          </a:stretch>
                        </a:blipFill>
                      </a:tcPr>
                    </a:tc>
                    <a:tc>
                      <a:txBody>
                        <a:bodyPr/>
                        <a:lstStyle/>
                        <a:p>
                          <a:pPr algn="ctr"/>
                          <a:r>
                            <a:rPr lang="en-US" sz="2400" dirty="0">
                              <a:latin typeface="Times New Roman" panose="02020603050405020304" pitchFamily="18" charset="0"/>
                              <a:cs typeface="Times New Roman" panose="02020603050405020304" pitchFamily="18" charset="0"/>
                            </a:rPr>
                            <a:t>value</a:t>
                          </a:r>
                        </a:p>
                      </a:txBody>
                      <a:tcPr/>
                    </a:tc>
                    <a:extLst>
                      <a:ext uri="{0D108BD9-81ED-4DB2-BD59-A6C34878D82A}">
                        <a16:rowId xmlns:a16="http://schemas.microsoft.com/office/drawing/2014/main" val="3421194272"/>
                      </a:ext>
                    </a:extLst>
                  </a:tr>
                  <a:tr h="457200">
                    <a:tc>
                      <a:txBody>
                        <a:bodyPr/>
                        <a:lstStyle/>
                        <a:p>
                          <a:pPr algn="ct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zero</a:t>
                          </a:r>
                        </a:p>
                      </a:txBody>
                      <a:tcPr/>
                    </a:tc>
                    <a:extLst>
                      <a:ext uri="{0D108BD9-81ED-4DB2-BD59-A6C34878D82A}">
                        <a16:rowId xmlns:a16="http://schemas.microsoft.com/office/drawing/2014/main" val="1068943358"/>
                      </a:ext>
                    </a:extLst>
                  </a:tr>
                  <a:tr h="4654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00000000</a:t>
                          </a:r>
                        </a:p>
                      </a:txBody>
                      <a:tcPr/>
                    </a:tc>
                    <a:tc>
                      <a:txBody>
                        <a:bodyPr/>
                        <a:lstStyle/>
                        <a:p>
                          <a:endParaRPr lang="en-US"/>
                        </a:p>
                      </a:txBody>
                      <a:tcPr>
                        <a:blipFill>
                          <a:blip r:embed="rId3"/>
                          <a:stretch>
                            <a:fillRect l="-100000" t="-283784" r="-151337" b="-518919"/>
                          </a:stretch>
                        </a:blipFill>
                      </a:tcPr>
                    </a:tc>
                    <a:tc>
                      <a:txBody>
                        <a:bodyPr/>
                        <a:lstStyle/>
                        <a:p>
                          <a:endParaRPr lang="en-US"/>
                        </a:p>
                      </a:txBody>
                      <a:tcPr>
                        <a:blipFill>
                          <a:blip r:embed="rId3"/>
                          <a:stretch>
                            <a:fillRect l="-132624" t="-283784" r="-355" b="-518919"/>
                          </a:stretch>
                        </a:blipFill>
                      </a:tcPr>
                    </a:tc>
                    <a:extLst>
                      <a:ext uri="{0D108BD9-81ED-4DB2-BD59-A6C34878D82A}">
                        <a16:rowId xmlns:a16="http://schemas.microsoft.com/office/drawing/2014/main" val="3547405816"/>
                      </a:ext>
                    </a:extLst>
                  </a:tr>
                  <a:tr h="465455">
                    <a:tc>
                      <a:txBody>
                        <a:bodyPr/>
                        <a:lstStyle/>
                        <a:p>
                          <a:pPr algn="ctr"/>
                          <a:r>
                            <a:rPr lang="en-US" sz="2400" dirty="0">
                              <a:latin typeface="Times New Roman" panose="02020603050405020304" pitchFamily="18" charset="0"/>
                              <a:cs typeface="Times New Roman" panose="02020603050405020304" pitchFamily="18" charset="0"/>
                            </a:rPr>
                            <a:t>00000001</a:t>
                          </a:r>
                        </a:p>
                      </a:txBody>
                      <a:tcPr/>
                    </a:tc>
                    <a:tc>
                      <a:txBody>
                        <a:bodyPr/>
                        <a:lstStyle/>
                        <a:p>
                          <a:endParaRPr lang="en-US"/>
                        </a:p>
                      </a:txBody>
                      <a:tcPr>
                        <a:blipFill>
                          <a:blip r:embed="rId3"/>
                          <a:stretch>
                            <a:fillRect l="-100000" t="-394444" r="-151337" b="-433333"/>
                          </a:stretch>
                        </a:blipFill>
                      </a:tcPr>
                    </a:tc>
                    <a:tc>
                      <a:txBody>
                        <a:bodyPr/>
                        <a:lstStyle/>
                        <a:p>
                          <a:endParaRPr lang="en-US"/>
                        </a:p>
                      </a:txBody>
                      <a:tcPr>
                        <a:blipFill>
                          <a:blip r:embed="rId3"/>
                          <a:stretch>
                            <a:fillRect l="-132624" t="-394444" r="-355" b="-433333"/>
                          </a:stretch>
                        </a:blipFill>
                      </a:tcPr>
                    </a:tc>
                    <a:extLst>
                      <a:ext uri="{0D108BD9-81ED-4DB2-BD59-A6C34878D82A}">
                        <a16:rowId xmlns:a16="http://schemas.microsoft.com/office/drawing/2014/main" val="4113242922"/>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endParaRPr lang="en-US" sz="2400" dirty="0">
                            <a:latin typeface="Times New Roman" panose="02020603050405020304" pitchFamily="18" charset="0"/>
                            <a:cs typeface="Times New Roman" panose="02020603050405020304" pitchFamily="18" charset="0"/>
                          </a:endParaRPr>
                        </a:p>
                      </a:txBody>
                      <a:tcPr/>
                    </a:tc>
                    <a:tc>
                      <a:txBody>
                        <a:bodyPr/>
                        <a:lstStyle/>
                        <a:p>
                          <a:pPr algn="ct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9473444"/>
                      </a:ext>
                    </a:extLst>
                  </a:tr>
                  <a:tr h="4654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11111110</a:t>
                          </a:r>
                        </a:p>
                      </a:txBody>
                      <a:tcPr/>
                    </a:tc>
                    <a:tc>
                      <a:txBody>
                        <a:bodyPr/>
                        <a:lstStyle/>
                        <a:p>
                          <a:endParaRPr lang="en-US"/>
                        </a:p>
                      </a:txBody>
                      <a:tcPr>
                        <a:blipFill>
                          <a:blip r:embed="rId3"/>
                          <a:stretch>
                            <a:fillRect l="-100000" t="-578378" r="-151337" b="-224324"/>
                          </a:stretch>
                        </a:blipFill>
                      </a:tcPr>
                    </a:tc>
                    <a:tc>
                      <a:txBody>
                        <a:bodyPr/>
                        <a:lstStyle/>
                        <a:p>
                          <a:endParaRPr lang="en-US"/>
                        </a:p>
                      </a:txBody>
                      <a:tcPr>
                        <a:blipFill>
                          <a:blip r:embed="rId3"/>
                          <a:stretch>
                            <a:fillRect l="-132624" t="-578378" r="-355" b="-224324"/>
                          </a:stretch>
                        </a:blipFill>
                      </a:tcPr>
                    </a:tc>
                    <a:extLst>
                      <a:ext uri="{0D108BD9-81ED-4DB2-BD59-A6C34878D82A}">
                        <a16:rowId xmlns:a16="http://schemas.microsoft.com/office/drawing/2014/main" val="1026598054"/>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11111111</a:t>
                          </a:r>
                        </a:p>
                      </a:txBody>
                      <a:tcPr/>
                    </a:tc>
                    <a:tc>
                      <a:txBody>
                        <a:bodyPr/>
                        <a:lstStyle/>
                        <a:p>
                          <a:endParaRPr lang="en-US"/>
                        </a:p>
                      </a:txBody>
                      <a:tcPr>
                        <a:blipFill>
                          <a:blip r:embed="rId3"/>
                          <a:stretch>
                            <a:fillRect l="-100000" t="-697222" r="-151337" b="-130556"/>
                          </a:stretch>
                        </a:blipFill>
                      </a:tcPr>
                    </a:tc>
                    <a:tc>
                      <a:txBody>
                        <a:bodyPr/>
                        <a:lstStyle/>
                        <a:p>
                          <a:pPr algn="ctr"/>
                          <a:r>
                            <a:rPr lang="en-US" sz="2400" dirty="0" err="1">
                              <a:latin typeface="Times New Roman" panose="02020603050405020304" pitchFamily="18" charset="0"/>
                              <a:cs typeface="Times New Roman" panose="02020603050405020304" pitchFamily="18" charset="0"/>
                            </a:rPr>
                            <a:t>NaN</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39245382"/>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11111111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0000…0000</a:t>
                          </a:r>
                        </a:p>
                      </a:txBody>
                      <a:tcPr/>
                    </a:tc>
                    <a:tc>
                      <a:txBody>
                        <a:bodyPr/>
                        <a:lstStyle/>
                        <a:p>
                          <a:pPr algn="ctr"/>
                          <a:r>
                            <a:rPr lang="en-US" sz="2400" dirty="0">
                              <a:latin typeface="Times New Roman" panose="02020603050405020304" pitchFamily="18" charset="0"/>
                              <a:cs typeface="Times New Roman" panose="02020603050405020304" pitchFamily="18" charset="0"/>
                            </a:rPr>
                            <a:t>infinity</a:t>
                          </a:r>
                        </a:p>
                      </a:txBody>
                      <a:tcPr/>
                    </a:tc>
                    <a:extLst>
                      <a:ext uri="{0D108BD9-81ED-4DB2-BD59-A6C34878D82A}">
                        <a16:rowId xmlns:a16="http://schemas.microsoft.com/office/drawing/2014/main" val="2580424369"/>
                      </a:ext>
                    </a:extLst>
                  </a:tr>
                </a:tbl>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752F53C-FE6A-D24B-AC4E-ECC984E7AADD}"/>
                  </a:ext>
                </a:extLst>
              </p:cNvPr>
              <p:cNvSpPr/>
              <p:nvPr/>
            </p:nvSpPr>
            <p:spPr>
              <a:xfrm>
                <a:off x="457200" y="1214735"/>
                <a:ext cx="33078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𝑥</m:t>
                      </m:r>
                      <m:r>
                        <a:rPr lang="en-US" sz="2400" i="1" smtClean="0">
                          <a:latin typeface="Cambria Math" charset="0"/>
                          <a:ea typeface="Cambria Math" charset="0"/>
                          <a:cs typeface="Cambria Math" charset="0"/>
                        </a:rPr>
                        <m:t> =</m:t>
                      </m:r>
                      <m:sSup>
                        <m:sSupPr>
                          <m:ctrlPr>
                            <a:rPr lang="en-US" sz="240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(−1)</m:t>
                          </m:r>
                        </m:e>
                        <m:sup>
                          <m:r>
                            <a:rPr lang="en-US" sz="2400" b="1" i="1" smtClean="0">
                              <a:solidFill>
                                <a:srgbClr val="FF0000"/>
                              </a:solidFill>
                              <a:latin typeface="Cambria Math" charset="0"/>
                              <a:ea typeface="Cambria Math" charset="0"/>
                              <a:cs typeface="Cambria Math" charset="0"/>
                            </a:rPr>
                            <m:t>𝒔</m:t>
                          </m:r>
                        </m:sup>
                      </m:sSup>
                      <m:r>
                        <a:rPr lang="en-US" sz="2400" i="1">
                          <a:latin typeface="Cambria Math" charset="0"/>
                          <a:ea typeface="Cambria Math" charset="0"/>
                          <a:cs typeface="Cambria Math" charset="0"/>
                        </a:rPr>
                        <m:t> 1.</m:t>
                      </m:r>
                      <m:r>
                        <a:rPr lang="en-US" sz="2400" b="1" i="1">
                          <a:solidFill>
                            <a:srgbClr val="FF0000"/>
                          </a:solidFill>
                          <a:latin typeface="Cambria Math" charset="0"/>
                        </a:rPr>
                        <m:t>𝒇</m:t>
                      </m:r>
                      <m:r>
                        <a:rPr lang="en-US" sz="2400" i="1">
                          <a:latin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  2</m:t>
                          </m:r>
                        </m:e>
                        <m:sup>
                          <m:r>
                            <a:rPr lang="en-US" sz="2400" b="1" i="1">
                              <a:solidFill>
                                <a:srgbClr val="FF0000"/>
                              </a:solidFill>
                              <a:latin typeface="Cambria Math" charset="0"/>
                              <a:ea typeface="Cambria Math" charset="0"/>
                              <a:cs typeface="Cambria Math" charset="0"/>
                            </a:rPr>
                            <m:t>𝒎</m:t>
                          </m:r>
                        </m:sup>
                      </m:sSup>
                      <m:r>
                        <a:rPr lang="en-US" sz="2400" b="1" i="1" smtClean="0">
                          <a:solidFill>
                            <a:srgbClr val="FF0000"/>
                          </a:solidFill>
                          <a:latin typeface="Cambria Math" charset="0"/>
                          <a:ea typeface="Cambria Math" charset="0"/>
                          <a:cs typeface="Cambria Math" charset="0"/>
                        </a:rPr>
                        <m:t> </m:t>
                      </m:r>
                      <m:r>
                        <a:rPr lang="en-US" sz="2400" i="1">
                          <a:latin typeface="Cambria Math" charset="0"/>
                          <a:ea typeface="Cambria Math" charset="0"/>
                          <a:cs typeface="Cambria Math" charset="0"/>
                        </a:rPr>
                        <m:t>=</m:t>
                      </m:r>
                    </m:oMath>
                  </m:oMathPara>
                </a14:m>
                <a:endParaRPr lang="en-US" sz="2400" dirty="0"/>
              </a:p>
            </p:txBody>
          </p:sp>
        </mc:Choice>
        <mc:Fallback xmlns="">
          <p:sp>
            <p:nvSpPr>
              <p:cNvPr id="5" name="Rectangle 4">
                <a:extLst>
                  <a:ext uri="{FF2B5EF4-FFF2-40B4-BE49-F238E27FC236}">
                    <a16:creationId xmlns:a16="http://schemas.microsoft.com/office/drawing/2014/main" id="{0752F53C-FE6A-D24B-AC4E-ECC984E7AADD}"/>
                  </a:ext>
                </a:extLst>
              </p:cNvPr>
              <p:cNvSpPr>
                <a:spLocks noRot="1" noChangeAspect="1" noMove="1" noResize="1" noEditPoints="1" noAdjustHandles="1" noChangeArrowheads="1" noChangeShapeType="1" noTextEdit="1"/>
              </p:cNvSpPr>
              <p:nvPr/>
            </p:nvSpPr>
            <p:spPr>
              <a:xfrm>
                <a:off x="457200" y="1214735"/>
                <a:ext cx="3307893" cy="461665"/>
              </a:xfrm>
              <a:prstGeom prst="rect">
                <a:avLst/>
              </a:prstGeom>
              <a:blipFill>
                <a:blip r:embed="rId4"/>
                <a:stretch>
                  <a:fillRect t="-2778"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0853B3-7007-8441-AC66-0E6EAA8D33EF}"/>
                  </a:ext>
                </a:extLst>
              </p:cNvPr>
              <p:cNvSpPr/>
              <p:nvPr/>
            </p:nvSpPr>
            <p:spPr>
              <a:xfrm>
                <a:off x="6720341" y="1167647"/>
                <a:ext cx="19437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ea typeface="Cambria Math" charset="0"/>
                          <a:cs typeface="Cambria Math" charset="0"/>
                        </a:rPr>
                        <m:t>𝑚</m:t>
                      </m:r>
                      <m:r>
                        <a:rPr lang="en-US" sz="2400" b="0" i="1" smtClean="0">
                          <a:solidFill>
                            <a:srgbClr val="FF0000"/>
                          </a:solidFill>
                          <a:latin typeface="Cambria Math" panose="02040503050406030204" pitchFamily="18" charset="0"/>
                          <a:ea typeface="Cambria Math" charset="0"/>
                          <a:cs typeface="Cambria Math" charset="0"/>
                        </a:rPr>
                        <m:t>=</m:t>
                      </m:r>
                      <m:r>
                        <a:rPr lang="en-US" sz="2400" b="0" i="1" smtClean="0">
                          <a:solidFill>
                            <a:srgbClr val="FF0000"/>
                          </a:solidFill>
                          <a:latin typeface="Cambria Math" panose="02040503050406030204" pitchFamily="18" charset="0"/>
                          <a:ea typeface="Cambria Math" charset="0"/>
                          <a:cs typeface="Cambria Math" charset="0"/>
                        </a:rPr>
                        <m:t>𝑐</m:t>
                      </m:r>
                      <m:r>
                        <a:rPr lang="en-US" sz="2400" b="0" i="1" smtClean="0">
                          <a:solidFill>
                            <a:srgbClr val="FF0000"/>
                          </a:solidFill>
                          <a:latin typeface="Cambria Math" panose="02040503050406030204" pitchFamily="18" charset="0"/>
                          <a:ea typeface="Cambria Math" charset="0"/>
                          <a:cs typeface="Cambria Math" charset="0"/>
                        </a:rPr>
                        <m:t>−127</m:t>
                      </m:r>
                    </m:oMath>
                  </m:oMathPara>
                </a14:m>
                <a:endParaRPr lang="en-US" sz="2400" dirty="0"/>
              </a:p>
            </p:txBody>
          </p:sp>
        </mc:Choice>
        <mc:Fallback xmlns="">
          <p:sp>
            <p:nvSpPr>
              <p:cNvPr id="6" name="Rectangle 5">
                <a:extLst>
                  <a:ext uri="{FF2B5EF4-FFF2-40B4-BE49-F238E27FC236}">
                    <a16:creationId xmlns:a16="http://schemas.microsoft.com/office/drawing/2014/main" id="{380853B3-7007-8441-AC66-0E6EAA8D33EF}"/>
                  </a:ext>
                </a:extLst>
              </p:cNvPr>
              <p:cNvSpPr>
                <a:spLocks noRot="1" noChangeAspect="1" noMove="1" noResize="1" noEditPoints="1" noAdjustHandles="1" noChangeArrowheads="1" noChangeShapeType="1" noTextEdit="1"/>
              </p:cNvSpPr>
              <p:nvPr/>
            </p:nvSpPr>
            <p:spPr>
              <a:xfrm>
                <a:off x="6720341" y="1167647"/>
                <a:ext cx="1943737" cy="461665"/>
              </a:xfrm>
              <a:prstGeom prst="rect">
                <a:avLst/>
              </a:prstGeom>
              <a:blipFill>
                <a:blip r:embed="rId5"/>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85B3C14-8015-6C45-B0AE-5F011532122A}"/>
              </a:ext>
            </a:extLst>
          </p:cNvPr>
          <p:cNvGrpSpPr/>
          <p:nvPr/>
        </p:nvGrpSpPr>
        <p:grpSpPr>
          <a:xfrm>
            <a:off x="3707606" y="1194901"/>
            <a:ext cx="2608556" cy="425017"/>
            <a:chOff x="3733800" y="1176723"/>
            <a:chExt cx="2608556" cy="425017"/>
          </a:xfrm>
        </p:grpSpPr>
        <p:sp>
          <p:nvSpPr>
            <p:cNvPr id="8" name="Rectangle 7">
              <a:extLst>
                <a:ext uri="{FF2B5EF4-FFF2-40B4-BE49-F238E27FC236}">
                  <a16:creationId xmlns:a16="http://schemas.microsoft.com/office/drawing/2014/main" id="{1DC9245F-F4D9-A14C-8220-8C24E11C359D}"/>
                </a:ext>
              </a:extLst>
            </p:cNvPr>
            <p:cNvSpPr/>
            <p:nvPr/>
          </p:nvSpPr>
          <p:spPr>
            <a:xfrm>
              <a:off x="3785449" y="1188856"/>
              <a:ext cx="2556907" cy="40063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5CF7A74-D57D-234D-9118-2A3873B1E1AA}"/>
                </a:ext>
              </a:extLst>
            </p:cNvPr>
            <p:cNvCxnSpPr/>
            <p:nvPr/>
          </p:nvCxnSpPr>
          <p:spPr>
            <a:xfrm>
              <a:off x="4098919" y="119537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F574E8B-9E57-B441-B085-68FB43B7648C}"/>
                </a:ext>
              </a:extLst>
            </p:cNvPr>
            <p:cNvCxnSpPr/>
            <p:nvPr/>
          </p:nvCxnSpPr>
          <p:spPr>
            <a:xfrm>
              <a:off x="4972895" y="1201102"/>
              <a:ext cx="0" cy="40063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B3ABA64-7477-504D-BAC0-81290701DDDC}"/>
                    </a:ext>
                  </a:extLst>
                </p:cNvPr>
                <p:cNvSpPr/>
                <p:nvPr/>
              </p:nvSpPr>
              <p:spPr>
                <a:xfrm>
                  <a:off x="3733800" y="1200090"/>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solidFill>
                              <a:srgbClr val="FF0000"/>
                            </a:solidFill>
                            <a:latin typeface="Cambria Math" charset="0"/>
                            <a:ea typeface="Cambria Math" charset="0"/>
                            <a:cs typeface="Cambria Math" charset="0"/>
                          </a:rPr>
                          <m:t>𝒔</m:t>
                        </m:r>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3733800" y="1200090"/>
                  <a:ext cx="423525" cy="4001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4873F10-C9FE-754B-BB49-52558FAF062A}"/>
                    </a:ext>
                  </a:extLst>
                </p:cNvPr>
                <p:cNvSpPr/>
                <p:nvPr/>
              </p:nvSpPr>
              <p:spPr>
                <a:xfrm>
                  <a:off x="4309004"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𝒄</m:t>
                        </m:r>
                      </m:oMath>
                    </m:oMathPara>
                  </a14:m>
                  <a:endParaRPr lang="en-US" sz="2000" dirty="0"/>
                </a:p>
              </p:txBody>
            </p:sp>
          </mc:Choice>
          <mc:Fallback xmlns="">
            <p:sp>
              <p:nvSpPr>
                <p:cNvPr id="25" name="Rectangle 24"/>
                <p:cNvSpPr>
                  <a:spLocks noRot="1" noChangeAspect="1" noMove="1" noResize="1" noEditPoints="1" noAdjustHandles="1" noChangeArrowheads="1" noChangeShapeType="1" noTextEdit="1"/>
                </p:cNvSpPr>
                <p:nvPr/>
              </p:nvSpPr>
              <p:spPr>
                <a:xfrm>
                  <a:off x="4309004" y="1176723"/>
                  <a:ext cx="423525"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A368EF2-0B64-FE43-810C-C6BD0E15582D}"/>
                    </a:ext>
                  </a:extLst>
                </p:cNvPr>
                <p:cNvSpPr/>
                <p:nvPr/>
              </p:nvSpPr>
              <p:spPr>
                <a:xfrm>
                  <a:off x="5431067" y="1176723"/>
                  <a:ext cx="42352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ea typeface="Cambria Math" charset="0"/>
                            <a:cs typeface="Cambria Math" charset="0"/>
                          </a:rPr>
                          <m:t>𝒇</m:t>
                        </m:r>
                      </m:oMath>
                    </m:oMathPara>
                  </a14:m>
                  <a:endParaRPr lang="en-US" sz="2000" dirty="0"/>
                </a:p>
              </p:txBody>
            </p:sp>
          </mc:Choice>
          <mc:Fallback xmlns="">
            <p:sp>
              <p:nvSpPr>
                <p:cNvPr id="26" name="Rectangle 25"/>
                <p:cNvSpPr>
                  <a:spLocks noRot="1" noChangeAspect="1" noMove="1" noResize="1" noEditPoints="1" noAdjustHandles="1" noChangeArrowheads="1" noChangeShapeType="1" noTextEdit="1"/>
                </p:cNvSpPr>
                <p:nvPr/>
              </p:nvSpPr>
              <p:spPr>
                <a:xfrm>
                  <a:off x="5431067" y="1176723"/>
                  <a:ext cx="423525" cy="400110"/>
                </a:xfrm>
                <a:prstGeom prst="rect">
                  <a:avLst/>
                </a:prstGeom>
                <a:blipFill rotWithShape="0">
                  <a:blip r:embed="rId8"/>
                  <a:stretch>
                    <a:fillRect b="-13846"/>
                  </a:stretch>
                </a:blipFill>
              </p:spPr>
              <p:txBody>
                <a:bodyPr/>
                <a:lstStyle/>
                <a:p>
                  <a:r>
                    <a:rPr lang="en-US">
                      <a:noFill/>
                    </a:rPr>
                    <a:t> </a:t>
                  </a:r>
                </a:p>
              </p:txBody>
            </p:sp>
          </mc:Fallback>
        </mc:AlternateContent>
      </p:grpSp>
      <p:sp>
        <p:nvSpPr>
          <p:cNvPr id="14" name="Title 1">
            <a:extLst>
              <a:ext uri="{FF2B5EF4-FFF2-40B4-BE49-F238E27FC236}">
                <a16:creationId xmlns:a16="http://schemas.microsoft.com/office/drawing/2014/main" id="{D753D096-2492-F84A-A82C-5404EB2DF424}"/>
              </a:ext>
            </a:extLst>
          </p:cNvPr>
          <p:cNvSpPr>
            <a:spLocks noGrp="1"/>
          </p:cNvSpPr>
          <p:nvPr>
            <p:ph type="title"/>
          </p:nvPr>
        </p:nvSpPr>
        <p:spPr>
          <a:xfrm>
            <a:off x="244931" y="33442"/>
            <a:ext cx="7772400" cy="854076"/>
          </a:xfrm>
        </p:spPr>
        <p:txBody>
          <a:bodyPr/>
          <a:lstStyle/>
          <a:p>
            <a:r>
              <a:rPr lang="en-US" dirty="0"/>
              <a:t>Summary for Single Precision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B5AA58-7754-C54E-B553-724DA0EB74C1}"/>
                  </a:ext>
                </a:extLst>
              </p:cNvPr>
              <p:cNvSpPr txBox="1"/>
              <p:nvPr/>
            </p:nvSpPr>
            <p:spPr>
              <a:xfrm>
                <a:off x="1371600" y="4419600"/>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4BB5AA58-7754-C54E-B553-724DA0EB74C1}"/>
                  </a:ext>
                </a:extLst>
              </p:cNvPr>
              <p:cNvSpPr txBox="1">
                <a:spLocks noRot="1" noChangeAspect="1" noMove="1" noResize="1" noEditPoints="1" noAdjustHandles="1" noChangeArrowheads="1" noChangeShapeType="1" noTextEdit="1"/>
              </p:cNvSpPr>
              <p:nvPr/>
            </p:nvSpPr>
            <p:spPr>
              <a:xfrm>
                <a:off x="1371600" y="4419600"/>
                <a:ext cx="123431" cy="276999"/>
              </a:xfrm>
              <a:prstGeom prst="rect">
                <a:avLst/>
              </a:prstGeom>
              <a:blipFill>
                <a:blip r:embed="rId9"/>
                <a:stretch>
                  <a:fillRect l="-40000" r="-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CB88D35-45CC-A14F-A82E-82342C741BDC}"/>
                  </a:ext>
                </a:extLst>
              </p:cNvPr>
              <p:cNvSpPr txBox="1"/>
              <p:nvPr/>
            </p:nvSpPr>
            <p:spPr>
              <a:xfrm>
                <a:off x="3707606" y="4419600"/>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1CB88D35-45CC-A14F-A82E-82342C741BDC}"/>
                  </a:ext>
                </a:extLst>
              </p:cNvPr>
              <p:cNvSpPr txBox="1">
                <a:spLocks noRot="1" noChangeAspect="1" noMove="1" noResize="1" noEditPoints="1" noAdjustHandles="1" noChangeArrowheads="1" noChangeShapeType="1" noTextEdit="1"/>
              </p:cNvSpPr>
              <p:nvPr/>
            </p:nvSpPr>
            <p:spPr>
              <a:xfrm>
                <a:off x="3707606" y="4419600"/>
                <a:ext cx="123431" cy="276999"/>
              </a:xfrm>
              <a:prstGeom prst="rect">
                <a:avLst/>
              </a:prstGeom>
              <a:blipFill>
                <a:blip r:embed="rId9"/>
                <a:stretch>
                  <a:fillRect l="-27273" r="-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9209BA-7F7B-8449-9BE9-6EAAA8C0E4E3}"/>
                  </a:ext>
                </a:extLst>
              </p:cNvPr>
              <p:cNvSpPr txBox="1"/>
              <p:nvPr/>
            </p:nvSpPr>
            <p:spPr>
              <a:xfrm>
                <a:off x="6658625" y="4419599"/>
                <a:ext cx="123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A99209BA-7F7B-8449-9BE9-6EAAA8C0E4E3}"/>
                  </a:ext>
                </a:extLst>
              </p:cNvPr>
              <p:cNvSpPr txBox="1">
                <a:spLocks noRot="1" noChangeAspect="1" noMove="1" noResize="1" noEditPoints="1" noAdjustHandles="1" noChangeArrowheads="1" noChangeShapeType="1" noTextEdit="1"/>
              </p:cNvSpPr>
              <p:nvPr/>
            </p:nvSpPr>
            <p:spPr>
              <a:xfrm>
                <a:off x="6658625" y="4419599"/>
                <a:ext cx="123431" cy="276999"/>
              </a:xfrm>
              <a:prstGeom prst="rect">
                <a:avLst/>
              </a:prstGeom>
              <a:blipFill>
                <a:blip r:embed="rId10"/>
                <a:stretch>
                  <a:fillRect l="-27273" r="-27273"/>
                </a:stretch>
              </a:blipFill>
            </p:spPr>
            <p:txBody>
              <a:bodyPr/>
              <a:lstStyle/>
              <a:p>
                <a:r>
                  <a:rPr lang="en-US">
                    <a:noFill/>
                  </a:rPr>
                  <a:t> </a:t>
                </a:r>
              </a:p>
            </p:txBody>
          </p:sp>
        </mc:Fallback>
      </mc:AlternateContent>
    </p:spTree>
    <p:extLst>
      <p:ext uri="{BB962C8B-B14F-4D97-AF65-F5344CB8AC3E}">
        <p14:creationId xmlns:p14="http://schemas.microsoft.com/office/powerpoint/2010/main" val="117079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Example</a:t>
            </a:r>
          </a:p>
        </p:txBody>
      </p:sp>
      <mc:AlternateContent xmlns:mc="http://schemas.openxmlformats.org/markup-compatibility/2006" xmlns:a14="http://schemas.microsoft.com/office/drawing/2010/main">
        <mc:Choice Requires="a14">
          <p:sp>
            <p:nvSpPr>
              <p:cNvPr id="5" name="Rectangle 4"/>
              <p:cNvSpPr/>
              <p:nvPr/>
            </p:nvSpPr>
            <p:spPr>
              <a:xfrm>
                <a:off x="381000" y="1130469"/>
                <a:ext cx="7543800" cy="1969770"/>
              </a:xfrm>
              <a:prstGeom prst="rect">
                <a:avLst/>
              </a:prstGeom>
            </p:spPr>
            <p:txBody>
              <a:bodyPr wrap="square">
                <a:spAutoFit/>
              </a:bodyPr>
              <a:lstStyle/>
              <a:p>
                <a:r>
                  <a:rPr lang="en-US" sz="2200" dirty="0"/>
                  <a:t>Determine the single-precision representation of the decimal number </a:t>
                </a:r>
                <a14:m>
                  <m:oMath xmlns:m="http://schemas.openxmlformats.org/officeDocument/2006/math">
                    <m:r>
                      <a:rPr lang="en-US" sz="2000" i="1">
                        <a:latin typeface="Cambria Math" charset="0"/>
                        <a:ea typeface="Cambria Math" charset="0"/>
                        <a:cs typeface="Cambria Math" charset="0"/>
                      </a:rPr>
                      <m:t>𝑥</m:t>
                    </m:r>
                    <m:r>
                      <a:rPr lang="en-US" sz="2000" i="1">
                        <a:latin typeface="Cambria Math" charset="0"/>
                        <a:ea typeface="Cambria Math" charset="0"/>
                        <a:cs typeface="Cambria Math" charset="0"/>
                      </a:rPr>
                      <m:t> =37.625</m:t>
                    </m:r>
                  </m:oMath>
                </a14:m>
                <a:endParaRPr lang="en-US" sz="2000" dirty="0"/>
              </a:p>
              <a:p>
                <a:endParaRPr lang="en-US" sz="2000" dirty="0"/>
              </a:p>
              <a:p>
                <a:endParaRPr lang="en-US" sz="2000" dirty="0"/>
              </a:p>
              <a:p>
                <a:endParaRPr lang="en-US" sz="2000" dirty="0"/>
              </a:p>
              <a:p>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81000" y="1130469"/>
                <a:ext cx="7543800" cy="1969770"/>
              </a:xfrm>
              <a:prstGeom prst="rect">
                <a:avLst/>
              </a:prstGeom>
              <a:blipFill rotWithShape="0">
                <a:blip r:embed="rId2"/>
                <a:stretch>
                  <a:fillRect l="-1051" t="-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431807891"/>
                  </p:ext>
                </p:extLst>
              </p:nvPr>
            </p:nvGraphicFramePr>
            <p:xfrm>
              <a:off x="381000" y="2393961"/>
              <a:ext cx="7732717" cy="1412555"/>
            </p:xfrm>
            <a:graphic>
              <a:graphicData uri="http://schemas.openxmlformats.org/drawingml/2006/table">
                <a:tbl>
                  <a:tblPr firstRow="1" bandRow="1">
                    <a:tableStyleId>{5C22544A-7EE6-4342-B048-85BDC9FD1C3A}</a:tableStyleId>
                  </a:tblPr>
                  <a:tblGrid>
                    <a:gridCol w="929005">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755968">
                      <a:extLst>
                        <a:ext uri="{9D8B030D-6E8A-4147-A177-3AD203B41FA5}">
                          <a16:colId xmlns:a16="http://schemas.microsoft.com/office/drawing/2014/main" val="20002"/>
                        </a:ext>
                      </a:extLst>
                    </a:gridCol>
                    <a:gridCol w="755968">
                      <a:extLst>
                        <a:ext uri="{9D8B030D-6E8A-4147-A177-3AD203B41FA5}">
                          <a16:colId xmlns:a16="http://schemas.microsoft.com/office/drawing/2014/main" val="20003"/>
                        </a:ext>
                      </a:extLst>
                    </a:gridCol>
                    <a:gridCol w="755968">
                      <a:extLst>
                        <a:ext uri="{9D8B030D-6E8A-4147-A177-3AD203B41FA5}">
                          <a16:colId xmlns:a16="http://schemas.microsoft.com/office/drawing/2014/main" val="20004"/>
                        </a:ext>
                      </a:extLst>
                    </a:gridCol>
                    <a:gridCol w="755968">
                      <a:extLst>
                        <a:ext uri="{9D8B030D-6E8A-4147-A177-3AD203B41FA5}">
                          <a16:colId xmlns:a16="http://schemas.microsoft.com/office/drawing/2014/main" val="20005"/>
                        </a:ext>
                      </a:extLst>
                    </a:gridCol>
                    <a:gridCol w="755968">
                      <a:extLst>
                        <a:ext uri="{9D8B030D-6E8A-4147-A177-3AD203B41FA5}">
                          <a16:colId xmlns:a16="http://schemas.microsoft.com/office/drawing/2014/main" val="20006"/>
                        </a:ext>
                      </a:extLst>
                    </a:gridCol>
                    <a:gridCol w="755968">
                      <a:extLst>
                        <a:ext uri="{9D8B030D-6E8A-4147-A177-3AD203B41FA5}">
                          <a16:colId xmlns:a16="http://schemas.microsoft.com/office/drawing/2014/main" val="20007"/>
                        </a:ext>
                      </a:extLst>
                    </a:gridCol>
                    <a:gridCol w="755968">
                      <a:extLst>
                        <a:ext uri="{9D8B030D-6E8A-4147-A177-3AD203B41FA5}">
                          <a16:colId xmlns:a16="http://schemas.microsoft.com/office/drawing/2014/main" val="20008"/>
                        </a:ext>
                      </a:extLst>
                    </a:gridCol>
                    <a:gridCol w="755968">
                      <a:extLst>
                        <a:ext uri="{9D8B030D-6E8A-4147-A177-3AD203B41FA5}">
                          <a16:colId xmlns:a16="http://schemas.microsoft.com/office/drawing/2014/main" val="20009"/>
                        </a:ext>
                      </a:extLst>
                    </a:gridCol>
                  </a:tblGrid>
                  <a:tr h="387533">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𝟓</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𝟒</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𝟑</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𝟐</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𝟏</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𝟎</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m:t>
                                    </m:r>
                                    <m:r>
                                      <a:rPr lang="en-US" sz="1600" b="1" i="1" smtClean="0">
                                        <a:solidFill>
                                          <a:schemeClr val="tx1"/>
                                        </a:solidFill>
                                        <a:latin typeface="Cambria Math" charset="0"/>
                                      </a:rPr>
                                      <m:t>𝟏</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m:t>
                                    </m:r>
                                    <m:r>
                                      <a:rPr lang="en-US" sz="1600" b="1" i="1" smtClean="0">
                                        <a:solidFill>
                                          <a:schemeClr val="tx1"/>
                                        </a:solidFill>
                                        <a:latin typeface="Cambria Math" charset="0"/>
                                      </a:rPr>
                                      <m:t>𝟐</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rPr>
                                    </m:ctrlPr>
                                  </m:sSupPr>
                                  <m:e>
                                    <m:r>
                                      <a:rPr lang="en-US" sz="1600" b="1" i="1" smtClean="0">
                                        <a:solidFill>
                                          <a:schemeClr val="tx1"/>
                                        </a:solidFill>
                                        <a:latin typeface="Cambria Math" charset="0"/>
                                      </a:rPr>
                                      <m:t>𝟐</m:t>
                                    </m:r>
                                  </m:e>
                                  <m:sup>
                                    <m:r>
                                      <a:rPr lang="en-US" sz="1600" b="1" i="1" smtClean="0">
                                        <a:solidFill>
                                          <a:schemeClr val="tx1"/>
                                        </a:solidFill>
                                        <a:latin typeface="Cambria Math" charset="0"/>
                                      </a:rPr>
                                      <m:t>−</m:t>
                                    </m:r>
                                    <m:r>
                                      <a:rPr lang="en-US" sz="1600" b="1" i="1" smtClean="0">
                                        <a:solidFill>
                                          <a:schemeClr val="tx1"/>
                                        </a:solidFill>
                                        <a:latin typeface="Cambria Math" charset="0"/>
                                      </a:rPr>
                                      <m:t>𝟑</m:t>
                                    </m:r>
                                  </m:sup>
                                </m:sSup>
                              </m:oMath>
                            </m:oMathPara>
                          </a14:m>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44871">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a:t>0.125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01335">
                    <a:tc>
                      <a:txBody>
                        <a:bodyPr/>
                        <a:lstStyle/>
                        <a:p>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44871">
                    <a:tc>
                      <a:txBody>
                        <a:bodyPr/>
                        <a:lstStyle/>
                        <a:p>
                          <a:r>
                            <a:rPr lang="en-US" sz="1600" dirty="0"/>
                            <a:t>37.625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5.625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5.625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5.625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1.625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1.625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7434"/>
                              </a:solidFill>
                            </a:rPr>
                            <a:t>0.625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0.125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0.125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431807891"/>
                  </p:ext>
                </p:extLst>
              </p:nvPr>
            </p:nvGraphicFramePr>
            <p:xfrm>
              <a:off x="381000" y="2393961"/>
              <a:ext cx="7732717" cy="1412555"/>
            </p:xfrm>
            <a:graphic>
              <a:graphicData uri="http://schemas.openxmlformats.org/drawingml/2006/table">
                <a:tbl>
                  <a:tblPr firstRow="1" bandRow="1">
                    <a:tableStyleId>{5C22544A-7EE6-4342-B048-85BDC9FD1C3A}</a:tableStyleId>
                  </a:tblPr>
                  <a:tblGrid>
                    <a:gridCol w="929005"/>
                    <a:gridCol w="755968"/>
                    <a:gridCol w="755968"/>
                    <a:gridCol w="755968"/>
                    <a:gridCol w="755968"/>
                    <a:gridCol w="755968"/>
                    <a:gridCol w="755968"/>
                    <a:gridCol w="755968"/>
                    <a:gridCol w="755968"/>
                    <a:gridCol w="755968"/>
                  </a:tblGrid>
                  <a:tr h="387533">
                    <a:tc>
                      <a:txBody>
                        <a:bodyPr/>
                        <a:lstStyle/>
                        <a:p>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122400" t="-1563" r="-796000"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224194" t="-1563" r="-7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324194" t="-1563" r="-6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424194" t="-1563" r="-5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524194" t="-1563" r="-4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24194" t="-1563" r="-3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724194" t="-1563" r="-2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824194" t="-1563" r="-102419" b="-28281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924194" t="-1563" r="-2419" b="-282813"/>
                          </a:stretch>
                        </a:blipFill>
                      </a:tcPr>
                    </a:tc>
                  </a:tr>
                  <a:tr h="344871">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32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16</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8</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0.5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0.25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600" dirty="0" smtClean="0"/>
                            <a:t>0.125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35280">
                    <a:tc>
                      <a:txBody>
                        <a:bodyPr/>
                        <a:lstStyle/>
                        <a:p>
                          <a:r>
                            <a:rPr lang="en-US" sz="1600" dirty="0" smtClean="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1</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0</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0</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1</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0</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1</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1</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0</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1</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4871">
                    <a:tc>
                      <a:txBody>
                        <a:bodyPr/>
                        <a:lstStyle/>
                        <a:p>
                          <a:r>
                            <a:rPr lang="en-US" sz="1600" dirty="0" smtClean="0"/>
                            <a:t>37.625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5.625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5.625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5.625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1.625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1.625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007434"/>
                              </a:solidFill>
                            </a:rPr>
                            <a:t>0.625</a:t>
                          </a:r>
                          <a:endParaRPr lang="en-US" sz="1600" dirty="0">
                            <a:solidFill>
                              <a:srgbClr val="00743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0.125</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0.125</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smtClean="0">
                              <a:solidFill>
                                <a:srgbClr val="FF0000"/>
                              </a:solidFill>
                            </a:rPr>
                            <a:t>0</a:t>
                          </a:r>
                          <a:endParaRPr lang="en-US" sz="16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mc:AlternateContent xmlns:mc="http://schemas.openxmlformats.org/markup-compatibility/2006" xmlns:a14="http://schemas.microsoft.com/office/drawing/2010/main">
        <mc:Choice Requires="a14">
          <p:sp>
            <p:nvSpPr>
              <p:cNvPr id="7" name="Rectangle 6"/>
              <p:cNvSpPr/>
              <p:nvPr/>
            </p:nvSpPr>
            <p:spPr>
              <a:xfrm>
                <a:off x="414130" y="1687684"/>
                <a:ext cx="8653670" cy="646331"/>
              </a:xfrm>
              <a:prstGeom prst="rect">
                <a:avLst/>
              </a:prstGeom>
            </p:spPr>
            <p:txBody>
              <a:bodyPr wrap="square">
                <a:spAutoFit/>
              </a:bodyPr>
              <a:lstStyle/>
              <a:p>
                <a:endParaRPr lang="en-US" dirty="0"/>
              </a:p>
              <a:p>
                <a:pPr marL="342900" indent="-342900">
                  <a:buFont typeface="Arial" charset="0"/>
                  <a:buChar char="•"/>
                </a:pPr>
                <a:r>
                  <a:rPr lang="en-US" dirty="0"/>
                  <a:t>Convert the decimal number to binary: </a:t>
                </a:r>
                <a14:m>
                  <m:oMath xmlns:m="http://schemas.openxmlformats.org/officeDocument/2006/math">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ea typeface="Cambria Math" charset="0"/>
                                <a:cs typeface="Cambria Math" charset="0"/>
                              </a:rPr>
                              <m:t>37.625</m:t>
                            </m:r>
                            <m:r>
                              <m:rPr>
                                <m:nor/>
                              </m:rPr>
                              <a:rPr lang="en-US" dirty="0"/>
                              <m:t> </m:t>
                            </m:r>
                          </m:e>
                        </m:d>
                      </m:e>
                      <m:sub>
                        <m:r>
                          <a:rPr lang="en-US" i="1">
                            <a:latin typeface="Cambria Math" charset="0"/>
                          </a:rPr>
                          <m:t>10</m:t>
                        </m:r>
                      </m:sub>
                    </m:sSub>
                    <m:r>
                      <a:rPr lang="en-US" i="1">
                        <a:latin typeface="Cambria Math" charset="0"/>
                      </a:rPr>
                      <m:t>=</m:t>
                    </m:r>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b="0" i="1" smtClean="0">
                                <a:latin typeface="Cambria Math" charset="0"/>
                                <a:ea typeface="Cambria Math" charset="0"/>
                                <a:cs typeface="Cambria Math" charset="0"/>
                              </a:rPr>
                              <m:t>100101.101</m:t>
                            </m:r>
                            <m:r>
                              <m:rPr>
                                <m:nor/>
                              </m:rPr>
                              <a:rPr lang="en-US" dirty="0"/>
                              <m:t> </m:t>
                            </m:r>
                          </m:e>
                        </m:d>
                      </m:e>
                      <m:sub>
                        <m:r>
                          <a:rPr lang="en-US" b="0" i="1" dirty="0" smtClean="0">
                            <a:latin typeface="Cambria Math" charset="0"/>
                          </a:rPr>
                          <m:t>2</m:t>
                        </m:r>
                      </m:sub>
                    </m:sSub>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14130" y="1687684"/>
                <a:ext cx="8653670" cy="646331"/>
              </a:xfrm>
              <a:prstGeom prst="rect">
                <a:avLst/>
              </a:prstGeom>
              <a:blipFill rotWithShape="0">
                <a:blip r:embed="rId4"/>
                <a:stretch>
                  <a:fillRect l="-493"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20756" y="3657454"/>
                <a:ext cx="7924800" cy="646331"/>
              </a:xfrm>
              <a:prstGeom prst="rect">
                <a:avLst/>
              </a:prstGeom>
            </p:spPr>
            <p:txBody>
              <a:bodyPr wrap="square">
                <a:spAutoFit/>
              </a:bodyPr>
              <a:lstStyle/>
              <a:p>
                <a:endParaRPr lang="en-US" dirty="0"/>
              </a:p>
              <a:p>
                <a:pPr marL="342900" indent="-342900">
                  <a:buFont typeface="Arial" charset="0"/>
                  <a:buChar char="•"/>
                </a:pPr>
                <a:r>
                  <a:rPr lang="en-US" dirty="0"/>
                  <a:t>Convert the binary number to the normalized FP representation </a:t>
                </a:r>
                <a14:m>
                  <m:oMath xmlns:m="http://schemas.openxmlformats.org/officeDocument/2006/math">
                    <m:r>
                      <a:rPr lang="en-US" i="1" smtClean="0">
                        <a:solidFill>
                          <a:schemeClr val="tx1"/>
                        </a:solidFill>
                        <a:latin typeface="Cambria Math" charset="0"/>
                        <a:ea typeface="Cambria Math" charset="0"/>
                        <a:cs typeface="Cambria Math" charset="0"/>
                      </a:rPr>
                      <m:t>1.</m:t>
                    </m:r>
                    <m:r>
                      <a:rPr lang="en-US" b="1" i="1">
                        <a:solidFill>
                          <a:schemeClr val="tx1"/>
                        </a:solidFill>
                        <a:latin typeface="Cambria Math" charset="0"/>
                      </a:rPr>
                      <m:t>𝒇</m:t>
                    </m:r>
                    <m:r>
                      <a:rPr lang="en-US" i="1">
                        <a:solidFill>
                          <a:schemeClr val="tx1"/>
                        </a:solidFill>
                        <a:latin typeface="Cambria Math" charset="0"/>
                      </a:rPr>
                      <m:t> ×</m:t>
                    </m:r>
                    <m:sSup>
                      <m:sSupPr>
                        <m:ctrlPr>
                          <a:rPr lang="en-US" i="1">
                            <a:solidFill>
                              <a:schemeClr val="tx1"/>
                            </a:solidFill>
                            <a:latin typeface="Cambria Math" panose="02040503050406030204" pitchFamily="18" charset="0"/>
                            <a:ea typeface="Cambria Math" charset="0"/>
                            <a:cs typeface="Cambria Math" charset="0"/>
                          </a:rPr>
                        </m:ctrlPr>
                      </m:sSupPr>
                      <m:e>
                        <m:r>
                          <a:rPr lang="en-US" i="1">
                            <a:solidFill>
                              <a:schemeClr val="tx1"/>
                            </a:solidFill>
                            <a:latin typeface="Cambria Math" charset="0"/>
                            <a:ea typeface="Cambria Math" charset="0"/>
                            <a:cs typeface="Cambria Math" charset="0"/>
                          </a:rPr>
                          <m:t>  2</m:t>
                        </m:r>
                      </m:e>
                      <m:sup>
                        <m:r>
                          <a:rPr lang="en-US" b="1" i="1">
                            <a:solidFill>
                              <a:schemeClr val="tx1"/>
                            </a:solidFill>
                            <a:latin typeface="Cambria Math" charset="0"/>
                            <a:ea typeface="Cambria Math" charset="0"/>
                            <a:cs typeface="Cambria Math" charset="0"/>
                          </a:rPr>
                          <m:t>𝒎</m:t>
                        </m:r>
                      </m:sup>
                    </m:sSup>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20756" y="3657454"/>
                <a:ext cx="7924800" cy="646331"/>
              </a:xfrm>
              <a:prstGeom prst="rect">
                <a:avLst/>
              </a:prstGeom>
              <a:blipFill rotWithShape="0">
                <a:blip r:embed="rId5"/>
                <a:stretch>
                  <a:fillRect l="-462" t="-15094" b="-6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09600" y="4419600"/>
                <a:ext cx="492477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ea typeface="Cambria Math" charset="0"/>
                                  <a:cs typeface="Cambria Math" charset="0"/>
                                </a:rPr>
                                <m:t>100101.101</m:t>
                              </m:r>
                              <m:r>
                                <m:rPr>
                                  <m:nor/>
                                </m:rPr>
                                <a:rPr lang="en-US" dirty="0"/>
                                <m:t> </m:t>
                              </m:r>
                            </m:e>
                          </m:d>
                        </m:e>
                        <m:sub>
                          <m:r>
                            <a:rPr lang="en-US" i="1" dirty="0">
                              <a:latin typeface="Cambria Math" charset="0"/>
                            </a:rPr>
                            <m:t>2</m:t>
                          </m:r>
                        </m:sub>
                      </m:sSub>
                      <m:r>
                        <a:rPr lang="en-US" i="1">
                          <a:latin typeface="Cambria Math" charset="0"/>
                        </a:rPr>
                        <m:t>=</m:t>
                      </m:r>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en-US" i="1">
                                  <a:latin typeface="Cambria Math" charset="0"/>
                                  <a:ea typeface="Cambria Math" charset="0"/>
                                  <a:cs typeface="Cambria Math" charset="0"/>
                                </a:rPr>
                                <m:t>1</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00101101</m:t>
                              </m:r>
                              <m:r>
                                <m:rPr>
                                  <m:nor/>
                                </m:rPr>
                                <a:rPr lang="en-US" dirty="0"/>
                                <m:t> </m:t>
                              </m:r>
                            </m:e>
                          </m:d>
                        </m:e>
                        <m:sub>
                          <m:r>
                            <a:rPr lang="en-US" i="1" dirty="0">
                              <a:latin typeface="Cambria Math" charset="0"/>
                            </a:rPr>
                            <m:t>2</m:t>
                          </m:r>
                        </m:sub>
                      </m:sSub>
                      <m:r>
                        <a:rPr lang="en-US" i="1" dirty="0" smtClean="0">
                          <a:latin typeface="Cambria Math" charset="0"/>
                          <a:ea typeface="Cambria Math" charset="0"/>
                          <a:cs typeface="Cambria Math" charset="0"/>
                        </a:rPr>
                        <m:t>×</m:t>
                      </m:r>
                      <m:sSup>
                        <m:sSupPr>
                          <m:ctrlPr>
                            <a:rPr lang="en-US" i="1" dirty="0" smtClean="0">
                              <a:latin typeface="Cambria Math" panose="02040503050406030204" pitchFamily="18" charset="0"/>
                              <a:ea typeface="Cambria Math" charset="0"/>
                              <a:cs typeface="Cambria Math" charset="0"/>
                            </a:rPr>
                          </m:ctrlPr>
                        </m:sSupPr>
                        <m:e>
                          <m:r>
                            <a:rPr lang="en-US" b="0" i="1" dirty="0" smtClean="0">
                              <a:latin typeface="Cambria Math" charset="0"/>
                              <a:ea typeface="Cambria Math" charset="0"/>
                              <a:cs typeface="Cambria Math" charset="0"/>
                            </a:rPr>
                            <m:t>2</m:t>
                          </m:r>
                        </m:e>
                        <m:sup>
                          <m:r>
                            <a:rPr lang="en-US" b="0" i="1" dirty="0" smtClean="0">
                              <a:latin typeface="Cambria Math" charset="0"/>
                              <a:ea typeface="Cambria Math" charset="0"/>
                              <a:cs typeface="Cambria Math" charset="0"/>
                            </a:rPr>
                            <m:t>5</m:t>
                          </m:r>
                        </m:sup>
                      </m:sSup>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09600" y="4419600"/>
                <a:ext cx="4924776"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175131" y="4945289"/>
                <a:ext cx="22031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𝑓</m:t>
                      </m:r>
                      <m:r>
                        <a:rPr lang="en-US" b="0" i="1" smtClean="0">
                          <a:latin typeface="Cambria Math" charset="0"/>
                        </a:rPr>
                        <m:t>=00101101</m:t>
                      </m:r>
                      <m:r>
                        <a:rPr lang="en-US" b="0" i="0" smtClean="0">
                          <a:latin typeface="Cambria Math" charset="0"/>
                          <a:ea typeface="Cambria Math" charset="0"/>
                          <a:cs typeface="Cambria Math" charset="0"/>
                        </a:rPr>
                        <m:t>…00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175131" y="4945289"/>
                <a:ext cx="2203167" cy="369332"/>
              </a:xfrm>
              <a:prstGeom prst="rect">
                <a:avLst/>
              </a:prstGeom>
              <a:blipFill rotWithShape="0">
                <a:blip r:embed="rId7"/>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532357" y="4943836"/>
                <a:ext cx="8635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𝑚</m:t>
                      </m:r>
                      <m:r>
                        <a:rPr lang="en-US" b="0" i="1" smtClean="0">
                          <a:latin typeface="Cambria Math" charset="0"/>
                        </a:rPr>
                        <m:t>=5</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532357" y="4943836"/>
                <a:ext cx="863506"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143000" y="5471477"/>
                <a:ext cx="38211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𝑐</m:t>
                      </m:r>
                      <m:r>
                        <a:rPr lang="en-US" b="0" i="1" smtClean="0">
                          <a:latin typeface="Cambria Math" charset="0"/>
                        </a:rPr>
                        <m:t>=</m:t>
                      </m:r>
                      <m:r>
                        <a:rPr lang="en-US" b="0" i="1" smtClean="0">
                          <a:latin typeface="Cambria Math" charset="0"/>
                        </a:rPr>
                        <m:t>𝑚</m:t>
                      </m:r>
                      <m:r>
                        <a:rPr lang="en-US" b="0" i="1" smtClean="0">
                          <a:latin typeface="Cambria Math" charset="0"/>
                        </a:rPr>
                        <m:t>+127=132=</m:t>
                      </m:r>
                      <m:sSub>
                        <m:sSubPr>
                          <m:ctrlPr>
                            <a:rPr lang="en-US" i="1">
                              <a:latin typeface="Cambria Math" panose="02040503050406030204" pitchFamily="18" charset="0"/>
                            </a:rPr>
                          </m:ctrlPr>
                        </m:sSubPr>
                        <m:e>
                          <m:d>
                            <m:dPr>
                              <m:ctrlPr>
                                <a:rPr lang="mr-IN" i="1">
                                  <a:latin typeface="Cambria Math" panose="02040503050406030204" pitchFamily="18" charset="0"/>
                                </a:rPr>
                              </m:ctrlPr>
                            </m:dPr>
                            <m:e>
                              <m:r>
                                <a:rPr lang="is-IS" i="1">
                                  <a:latin typeface="Cambria Math" charset="0"/>
                                  <a:ea typeface="Cambria Math" charset="0"/>
                                  <a:cs typeface="Cambria Math" charset="0"/>
                                </a:rPr>
                                <m:t>10000100</m:t>
                              </m:r>
                            </m:e>
                          </m:d>
                        </m:e>
                        <m:sub>
                          <m:r>
                            <a:rPr lang="en-US" i="1" dirty="0">
                              <a:latin typeface="Cambria Math"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143000" y="5471477"/>
                <a:ext cx="382111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143000" y="4945289"/>
                <a:ext cx="7777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𝑠</m:t>
                      </m:r>
                      <m:r>
                        <a:rPr lang="en-US" b="0" i="1" smtClean="0">
                          <a:latin typeface="Cambria Math" charset="0"/>
                        </a:rPr>
                        <m:t>=0</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143000" y="4945289"/>
                <a:ext cx="777712"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143000" y="6127518"/>
                <a:ext cx="4544834" cy="369332"/>
              </a:xfrm>
              <a:prstGeom prst="rect">
                <a:avLst/>
              </a:prstGeom>
            </p:spPr>
            <p:txBody>
              <a:bodyPr wrap="none">
                <a:spAutoFit/>
              </a:bodyPr>
              <a:lstStyle/>
              <a:p>
                <a14:m>
                  <m:oMath xmlns:m="http://schemas.openxmlformats.org/officeDocument/2006/math">
                    <m:r>
                      <a:rPr lang="en-US" b="0" i="1" smtClean="0">
                        <a:latin typeface="Cambria Math" charset="0"/>
                        <a:ea typeface="Cambria Math" charset="0"/>
                        <a:cs typeface="Cambria Math" charset="0"/>
                      </a:rPr>
                      <m:t>0   </m:t>
                    </m:r>
                    <m:r>
                      <a:rPr lang="is-IS" i="1">
                        <a:latin typeface="Cambria Math" charset="0"/>
                        <a:ea typeface="Cambria Math" charset="0"/>
                        <a:cs typeface="Cambria Math" charset="0"/>
                      </a:rPr>
                      <m:t>10000100</m:t>
                    </m:r>
                    <m:r>
                      <a:rPr lang="en-US" b="0" i="1" smtClean="0">
                        <a:latin typeface="Cambria Math" charset="0"/>
                        <a:ea typeface="Cambria Math" charset="0"/>
                        <a:cs typeface="Cambria Math" charset="0"/>
                      </a:rPr>
                      <m:t> </m:t>
                    </m:r>
                  </m:oMath>
                </a14:m>
                <a:r>
                  <a:rPr lang="en-US" dirty="0"/>
                  <a:t> </a:t>
                </a:r>
                <a14:m>
                  <m:oMath xmlns:m="http://schemas.openxmlformats.org/officeDocument/2006/math">
                    <m:r>
                      <a:rPr lang="en-US" i="1">
                        <a:latin typeface="Cambria Math" charset="0"/>
                        <a:ea typeface="Cambria Math" charset="0"/>
                        <a:cs typeface="Cambria Math" charset="0"/>
                      </a:rPr>
                      <m:t>00101101</m:t>
                    </m:r>
                    <m:r>
                      <a:rPr lang="en-US">
                        <a:latin typeface="Cambria Math" charset="0"/>
                        <a:ea typeface="Cambria Math" charset="0"/>
                        <a:cs typeface="Cambria Math" charset="0"/>
                      </a:rPr>
                      <m:t>00</m:t>
                    </m:r>
                    <m:r>
                      <a:rPr lang="en-US" b="0" i="0" smtClean="0">
                        <a:latin typeface="Cambria Math" charset="0"/>
                        <a:ea typeface="Cambria Math" charset="0"/>
                        <a:cs typeface="Cambria Math" charset="0"/>
                      </a:rPr>
                      <m:t>0000000000000</m:t>
                    </m:r>
                  </m:oMath>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143000" y="6127518"/>
                <a:ext cx="4544834" cy="369332"/>
              </a:xfrm>
              <a:prstGeom prst="rect">
                <a:avLst/>
              </a:prstGeom>
              <a:blipFill rotWithShape="0">
                <a:blip r:embed="rId11"/>
                <a:stretch>
                  <a:fillRect t="-100000" b="-116393"/>
                </a:stretch>
              </a:blipFill>
            </p:spPr>
            <p:txBody>
              <a:bodyPr/>
              <a:lstStyle/>
              <a:p>
                <a:r>
                  <a:rPr lang="en-US">
                    <a:noFill/>
                  </a:rPr>
                  <a:t> </a:t>
                </a:r>
              </a:p>
            </p:txBody>
          </p:sp>
        </mc:Fallback>
      </mc:AlternateContent>
    </p:spTree>
    <p:extLst>
      <p:ext uri="{BB962C8B-B14F-4D97-AF65-F5344CB8AC3E}">
        <p14:creationId xmlns:p14="http://schemas.microsoft.com/office/powerpoint/2010/main" val="1567382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293394"/>
            <a:ext cx="7772400" cy="1143000"/>
          </a:xfrm>
          <a:prstGeom prst="rect">
            <a:avLst/>
          </a:prstGeom>
        </p:spPr>
        <p:txBody>
          <a:bodyPr bIns="91440" anchor="b" anchorCtr="0">
            <a:normAutofit fontScale="92500" lnSpcReduction="200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What is the equivalent decimal number?</a:t>
            </a:r>
          </a:p>
        </p:txBody>
      </p:sp>
      <mc:AlternateContent xmlns:mc="http://schemas.openxmlformats.org/markup-compatibility/2006" xmlns:a14="http://schemas.microsoft.com/office/drawing/2010/main">
        <mc:Choice Requires="a14">
          <p:sp>
            <p:nvSpPr>
              <p:cNvPr id="6" name="Rectangle 5"/>
              <p:cNvSpPr/>
              <p:nvPr/>
            </p:nvSpPr>
            <p:spPr>
              <a:xfrm>
                <a:off x="381000" y="1584536"/>
                <a:ext cx="7920758" cy="584775"/>
              </a:xfrm>
              <a:prstGeom prst="rect">
                <a:avLst/>
              </a:prstGeom>
            </p:spPr>
            <p:txBody>
              <a:bodyPr wrap="none">
                <a:spAutoFit/>
              </a:bodyPr>
              <a:lstStyle/>
              <a:p>
                <a14:m>
                  <m:oMath xmlns:m="http://schemas.openxmlformats.org/officeDocument/2006/math">
                    <m:r>
                      <a:rPr lang="en-US" sz="3200" i="1">
                        <a:latin typeface="Cambria Math" panose="02040503050406030204" pitchFamily="18" charset="0"/>
                        <a:ea typeface="Cambria Math" charset="0"/>
                        <a:cs typeface="Cambria Math" charset="0"/>
                      </a:rPr>
                      <m:t>0</m:t>
                    </m:r>
                    <m:r>
                      <a:rPr lang="en-US" sz="3200" b="0" i="1" smtClean="0">
                        <a:latin typeface="Cambria Math" charset="0"/>
                        <a:ea typeface="Cambria Math" charset="0"/>
                        <a:cs typeface="Cambria Math" charset="0"/>
                      </a:rPr>
                      <m:t>   </m:t>
                    </m:r>
                    <m:r>
                      <a:rPr lang="en-US" sz="3200" i="1" smtClean="0">
                        <a:latin typeface="Cambria Math" panose="02040503050406030204" pitchFamily="18" charset="0"/>
                        <a:ea typeface="Cambria Math" charset="0"/>
                        <a:cs typeface="Cambria Math" charset="0"/>
                      </a:rPr>
                      <m:t>0</m:t>
                    </m:r>
                    <m:r>
                      <a:rPr lang="en-US" sz="3200" b="0" i="1" smtClean="0">
                        <a:latin typeface="Cambria Math" panose="02040503050406030204" pitchFamily="18" charset="0"/>
                        <a:ea typeface="Cambria Math" charset="0"/>
                        <a:cs typeface="Cambria Math" charset="0"/>
                      </a:rPr>
                      <m:t>0000000</m:t>
                    </m:r>
                    <m:r>
                      <a:rPr lang="en-US" sz="3200" b="0" i="1" smtClean="0">
                        <a:latin typeface="Cambria Math" charset="0"/>
                        <a:ea typeface="Cambria Math" charset="0"/>
                        <a:cs typeface="Cambria Math" charset="0"/>
                      </a:rPr>
                      <m:t> </m:t>
                    </m:r>
                  </m:oMath>
                </a14:m>
                <a:r>
                  <a:rPr lang="en-US" sz="3200" dirty="0"/>
                  <a:t> </a:t>
                </a:r>
                <a14:m>
                  <m:oMath xmlns:m="http://schemas.openxmlformats.org/officeDocument/2006/math">
                    <m:r>
                      <a:rPr lang="en-US" sz="3200" b="0" i="0" dirty="0" smtClean="0">
                        <a:latin typeface="Cambria Math" charset="0"/>
                        <a:ea typeface="Cambria Math" charset="0"/>
                        <a:cs typeface="Cambria Math" charset="0"/>
                      </a:rPr>
                      <m:t>0</m:t>
                    </m:r>
                    <m:r>
                      <a:rPr lang="en-US" sz="3200" i="1" dirty="0">
                        <a:latin typeface="Cambria Math" charset="0"/>
                        <a:ea typeface="Cambria Math" charset="0"/>
                        <a:cs typeface="Cambria Math" charset="0"/>
                      </a:rPr>
                      <m:t>0</m:t>
                    </m:r>
                    <m:r>
                      <a:rPr lang="en-US" sz="3200" i="1">
                        <a:latin typeface="Cambria Math" charset="0"/>
                        <a:ea typeface="Cambria Math" charset="0"/>
                        <a:cs typeface="Cambria Math" charset="0"/>
                      </a:rPr>
                      <m:t>00</m:t>
                    </m:r>
                    <m:r>
                      <a:rPr lang="en-US" sz="3200" b="0" i="1" smtClean="0">
                        <a:latin typeface="Cambria Math" charset="0"/>
                        <a:ea typeface="Cambria Math" charset="0"/>
                        <a:cs typeface="Cambria Math" charset="0"/>
                      </a:rPr>
                      <m:t>00</m:t>
                    </m:r>
                    <m:r>
                      <a:rPr lang="en-US" sz="3200" i="1">
                        <a:latin typeface="Cambria Math" charset="0"/>
                        <a:ea typeface="Cambria Math" charset="0"/>
                        <a:cs typeface="Cambria Math" charset="0"/>
                      </a:rPr>
                      <m:t>0</m:t>
                    </m:r>
                    <m:r>
                      <a:rPr lang="en-US" sz="3200" b="0" i="0" smtClean="0">
                        <a:latin typeface="Cambria Math" charset="0"/>
                        <a:ea typeface="Cambria Math" charset="0"/>
                        <a:cs typeface="Cambria Math" charset="0"/>
                      </a:rPr>
                      <m:t>0</m:t>
                    </m:r>
                    <m:r>
                      <a:rPr lang="en-US" sz="3200">
                        <a:latin typeface="Cambria Math" charset="0"/>
                        <a:ea typeface="Cambria Math" charset="0"/>
                        <a:cs typeface="Cambria Math" charset="0"/>
                      </a:rPr>
                      <m:t>00</m:t>
                    </m:r>
                    <m:r>
                      <a:rPr lang="en-US" sz="3200" b="0" i="0" smtClean="0">
                        <a:latin typeface="Cambria Math" charset="0"/>
                        <a:ea typeface="Cambria Math" charset="0"/>
                        <a:cs typeface="Cambria Math" charset="0"/>
                      </a:rPr>
                      <m:t>000000000000</m:t>
                    </m:r>
                    <m:r>
                      <a:rPr lang="en-US" sz="3200" b="0" i="0" smtClean="0">
                        <a:latin typeface="Cambria Math" panose="02040503050406030204" pitchFamily="18" charset="0"/>
                        <a:ea typeface="Cambria Math" charset="0"/>
                        <a:cs typeface="Cambria Math" charset="0"/>
                      </a:rPr>
                      <m:t>0</m:t>
                    </m:r>
                  </m:oMath>
                </a14:m>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381000" y="1584536"/>
                <a:ext cx="7920758" cy="584775"/>
              </a:xfrm>
              <a:prstGeom prst="rect">
                <a:avLst/>
              </a:prstGeom>
              <a:blipFill>
                <a:blip r:embed="rId2"/>
                <a:stretch>
                  <a:fillRect l="-640" t="-2128"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C37EFD2-645D-5447-A088-6BC9406E2680}"/>
                  </a:ext>
                </a:extLst>
              </p:cNvPr>
              <p:cNvSpPr/>
              <p:nvPr/>
            </p:nvSpPr>
            <p:spPr>
              <a:xfrm>
                <a:off x="381000" y="2465595"/>
                <a:ext cx="7920758" cy="584775"/>
              </a:xfrm>
              <a:prstGeom prst="rect">
                <a:avLst/>
              </a:prstGeom>
            </p:spPr>
            <p:txBody>
              <a:bodyPr wrap="none">
                <a:spAutoFit/>
              </a:bodyPr>
              <a:lstStyle/>
              <a:p>
                <a14:m>
                  <m:oMath xmlns:m="http://schemas.openxmlformats.org/officeDocument/2006/math">
                    <m:r>
                      <a:rPr lang="en-US" sz="3200" i="1" smtClean="0">
                        <a:latin typeface="Cambria Math" panose="02040503050406030204" pitchFamily="18" charset="0"/>
                        <a:ea typeface="Cambria Math" charset="0"/>
                        <a:cs typeface="Cambria Math" charset="0"/>
                      </a:rPr>
                      <m:t>1</m:t>
                    </m:r>
                    <m:r>
                      <a:rPr lang="en-US" sz="3200" b="0" i="1" smtClean="0">
                        <a:latin typeface="Cambria Math" charset="0"/>
                        <a:ea typeface="Cambria Math" charset="0"/>
                        <a:cs typeface="Cambria Math" charset="0"/>
                      </a:rPr>
                      <m:t>   </m:t>
                    </m:r>
                    <m:r>
                      <a:rPr lang="en-US" sz="3200" i="1" smtClean="0">
                        <a:latin typeface="Cambria Math" panose="02040503050406030204" pitchFamily="18" charset="0"/>
                        <a:ea typeface="Cambria Math" charset="0"/>
                        <a:cs typeface="Cambria Math" charset="0"/>
                      </a:rPr>
                      <m:t>1</m:t>
                    </m:r>
                    <m:r>
                      <a:rPr lang="en-US" sz="3200" b="0" i="1" smtClean="0">
                        <a:latin typeface="Cambria Math" panose="02040503050406030204" pitchFamily="18" charset="0"/>
                        <a:ea typeface="Cambria Math" charset="0"/>
                        <a:cs typeface="Cambria Math" charset="0"/>
                      </a:rPr>
                      <m:t>1111111</m:t>
                    </m:r>
                    <m:r>
                      <a:rPr lang="en-US" sz="3200" b="0" i="1" smtClean="0">
                        <a:latin typeface="Cambria Math" charset="0"/>
                        <a:ea typeface="Cambria Math" charset="0"/>
                        <a:cs typeface="Cambria Math" charset="0"/>
                      </a:rPr>
                      <m:t> </m:t>
                    </m:r>
                  </m:oMath>
                </a14:m>
                <a:r>
                  <a:rPr lang="en-US" sz="3200" dirty="0"/>
                  <a:t> </a:t>
                </a:r>
                <a14:m>
                  <m:oMath xmlns:m="http://schemas.openxmlformats.org/officeDocument/2006/math">
                    <m:r>
                      <a:rPr lang="en-US" sz="3200" b="0" i="0" dirty="0" smtClean="0">
                        <a:latin typeface="Cambria Math" charset="0"/>
                        <a:ea typeface="Cambria Math" charset="0"/>
                        <a:cs typeface="Cambria Math" charset="0"/>
                      </a:rPr>
                      <m:t>0</m:t>
                    </m:r>
                    <m:r>
                      <a:rPr lang="en-US" sz="3200" i="1" dirty="0">
                        <a:latin typeface="Cambria Math" charset="0"/>
                        <a:ea typeface="Cambria Math" charset="0"/>
                        <a:cs typeface="Cambria Math" charset="0"/>
                      </a:rPr>
                      <m:t>0</m:t>
                    </m:r>
                    <m:r>
                      <a:rPr lang="en-US" sz="3200" i="1">
                        <a:latin typeface="Cambria Math" charset="0"/>
                        <a:ea typeface="Cambria Math" charset="0"/>
                        <a:cs typeface="Cambria Math" charset="0"/>
                      </a:rPr>
                      <m:t>00</m:t>
                    </m:r>
                    <m:r>
                      <a:rPr lang="en-US" sz="3200" b="0" i="1" smtClean="0">
                        <a:latin typeface="Cambria Math" charset="0"/>
                        <a:ea typeface="Cambria Math" charset="0"/>
                        <a:cs typeface="Cambria Math" charset="0"/>
                      </a:rPr>
                      <m:t>00</m:t>
                    </m:r>
                    <m:r>
                      <a:rPr lang="en-US" sz="3200" i="1">
                        <a:latin typeface="Cambria Math" charset="0"/>
                        <a:ea typeface="Cambria Math" charset="0"/>
                        <a:cs typeface="Cambria Math" charset="0"/>
                      </a:rPr>
                      <m:t>0</m:t>
                    </m:r>
                    <m:r>
                      <a:rPr lang="en-US" sz="3200" b="0" i="0" smtClean="0">
                        <a:latin typeface="Cambria Math" charset="0"/>
                        <a:ea typeface="Cambria Math" charset="0"/>
                        <a:cs typeface="Cambria Math" charset="0"/>
                      </a:rPr>
                      <m:t>0</m:t>
                    </m:r>
                    <m:r>
                      <a:rPr lang="en-US" sz="3200">
                        <a:latin typeface="Cambria Math" charset="0"/>
                        <a:ea typeface="Cambria Math" charset="0"/>
                        <a:cs typeface="Cambria Math" charset="0"/>
                      </a:rPr>
                      <m:t>00</m:t>
                    </m:r>
                    <m:r>
                      <a:rPr lang="en-US" sz="3200" b="0" i="0" smtClean="0">
                        <a:latin typeface="Cambria Math" charset="0"/>
                        <a:ea typeface="Cambria Math" charset="0"/>
                        <a:cs typeface="Cambria Math" charset="0"/>
                      </a:rPr>
                      <m:t>000000000000</m:t>
                    </m:r>
                    <m:r>
                      <a:rPr lang="en-US" sz="3200" b="0" i="0" smtClean="0">
                        <a:latin typeface="Cambria Math" panose="02040503050406030204" pitchFamily="18" charset="0"/>
                        <a:ea typeface="Cambria Math" charset="0"/>
                        <a:cs typeface="Cambria Math" charset="0"/>
                      </a:rPr>
                      <m:t>0</m:t>
                    </m:r>
                  </m:oMath>
                </a14:m>
                <a:endParaRPr lang="en-US" sz="3200" dirty="0"/>
              </a:p>
            </p:txBody>
          </p:sp>
        </mc:Choice>
        <mc:Fallback xmlns="">
          <p:sp>
            <p:nvSpPr>
              <p:cNvPr id="7" name="Rectangle 6">
                <a:extLst>
                  <a:ext uri="{FF2B5EF4-FFF2-40B4-BE49-F238E27FC236}">
                    <a16:creationId xmlns:a16="http://schemas.microsoft.com/office/drawing/2014/main" id="{BC37EFD2-645D-5447-A088-6BC9406E2680}"/>
                  </a:ext>
                </a:extLst>
              </p:cNvPr>
              <p:cNvSpPr>
                <a:spLocks noRot="1" noChangeAspect="1" noMove="1" noResize="1" noEditPoints="1" noAdjustHandles="1" noChangeArrowheads="1" noChangeShapeType="1" noTextEdit="1"/>
              </p:cNvSpPr>
              <p:nvPr/>
            </p:nvSpPr>
            <p:spPr>
              <a:xfrm>
                <a:off x="381000" y="2465595"/>
                <a:ext cx="7920758" cy="584775"/>
              </a:xfrm>
              <a:prstGeom prst="rect">
                <a:avLst/>
              </a:prstGeom>
              <a:blipFill>
                <a:blip r:embed="rId3"/>
                <a:stretch>
                  <a:fillRect l="-640" t="-2128"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504677A-6969-0D41-A40F-8B441E359FCC}"/>
                  </a:ext>
                </a:extLst>
              </p:cNvPr>
              <p:cNvSpPr/>
              <p:nvPr/>
            </p:nvSpPr>
            <p:spPr>
              <a:xfrm>
                <a:off x="381000" y="3440154"/>
                <a:ext cx="7920758" cy="584775"/>
              </a:xfrm>
              <a:prstGeom prst="rect">
                <a:avLst/>
              </a:prstGeom>
            </p:spPr>
            <p:txBody>
              <a:bodyPr wrap="none">
                <a:spAutoFit/>
              </a:bodyPr>
              <a:lstStyle/>
              <a:p>
                <a14:m>
                  <m:oMath xmlns:m="http://schemas.openxmlformats.org/officeDocument/2006/math">
                    <m:r>
                      <a:rPr lang="en-US" sz="3200" i="1" smtClean="0">
                        <a:latin typeface="Cambria Math" panose="02040503050406030204" pitchFamily="18" charset="0"/>
                        <a:ea typeface="Cambria Math" charset="0"/>
                        <a:cs typeface="Cambria Math" charset="0"/>
                      </a:rPr>
                      <m:t>0</m:t>
                    </m:r>
                    <m:r>
                      <a:rPr lang="en-US" sz="3200" b="0" i="1" smtClean="0">
                        <a:latin typeface="Cambria Math" charset="0"/>
                        <a:ea typeface="Cambria Math" charset="0"/>
                        <a:cs typeface="Cambria Math" charset="0"/>
                      </a:rPr>
                      <m:t>   </m:t>
                    </m:r>
                    <m:r>
                      <a:rPr lang="en-US" sz="3200" i="1" smtClean="0">
                        <a:latin typeface="Cambria Math" panose="02040503050406030204" pitchFamily="18" charset="0"/>
                        <a:ea typeface="Cambria Math" charset="0"/>
                        <a:cs typeface="Cambria Math" charset="0"/>
                      </a:rPr>
                      <m:t>1</m:t>
                    </m:r>
                    <m:r>
                      <a:rPr lang="en-US" sz="3200" b="0" i="1" smtClean="0">
                        <a:latin typeface="Cambria Math" panose="02040503050406030204" pitchFamily="18" charset="0"/>
                        <a:ea typeface="Cambria Math" charset="0"/>
                        <a:cs typeface="Cambria Math" charset="0"/>
                      </a:rPr>
                      <m:t>1111111</m:t>
                    </m:r>
                    <m:r>
                      <a:rPr lang="en-US" sz="3200" b="0" i="1" smtClean="0">
                        <a:latin typeface="Cambria Math" charset="0"/>
                        <a:ea typeface="Cambria Math" charset="0"/>
                        <a:cs typeface="Cambria Math" charset="0"/>
                      </a:rPr>
                      <m:t> </m:t>
                    </m:r>
                  </m:oMath>
                </a14:m>
                <a:r>
                  <a:rPr lang="en-US" sz="3200" dirty="0"/>
                  <a:t> </a:t>
                </a:r>
                <a14:m>
                  <m:oMath xmlns:m="http://schemas.openxmlformats.org/officeDocument/2006/math">
                    <m:r>
                      <a:rPr lang="en-US" sz="3200" b="0" i="1" dirty="0" smtClean="0">
                        <a:latin typeface="Cambria Math" panose="02040503050406030204" pitchFamily="18" charset="0"/>
                        <a:ea typeface="Cambria Math" charset="0"/>
                        <a:cs typeface="Cambria Math" charset="0"/>
                      </a:rPr>
                      <m:t>11111111110000111111111</m:t>
                    </m:r>
                  </m:oMath>
                </a14:m>
                <a:endParaRPr lang="en-US" sz="3200" dirty="0"/>
              </a:p>
            </p:txBody>
          </p:sp>
        </mc:Choice>
        <mc:Fallback xmlns="">
          <p:sp>
            <p:nvSpPr>
              <p:cNvPr id="8" name="Rectangle 7">
                <a:extLst>
                  <a:ext uri="{FF2B5EF4-FFF2-40B4-BE49-F238E27FC236}">
                    <a16:creationId xmlns:a16="http://schemas.microsoft.com/office/drawing/2014/main" id="{3504677A-6969-0D41-A40F-8B441E359FCC}"/>
                  </a:ext>
                </a:extLst>
              </p:cNvPr>
              <p:cNvSpPr>
                <a:spLocks noRot="1" noChangeAspect="1" noMove="1" noResize="1" noEditPoints="1" noAdjustHandles="1" noChangeArrowheads="1" noChangeShapeType="1" noTextEdit="1"/>
              </p:cNvSpPr>
              <p:nvPr/>
            </p:nvSpPr>
            <p:spPr>
              <a:xfrm>
                <a:off x="381000" y="3440154"/>
                <a:ext cx="7920758" cy="584775"/>
              </a:xfrm>
              <a:prstGeom prst="rect">
                <a:avLst/>
              </a:prstGeom>
              <a:blipFill>
                <a:blip r:embed="rId4"/>
                <a:stretch>
                  <a:fillRect l="-640" t="-2128"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A203425-0588-DF46-A74F-007633ECB149}"/>
                  </a:ext>
                </a:extLst>
              </p:cNvPr>
              <p:cNvSpPr/>
              <p:nvPr/>
            </p:nvSpPr>
            <p:spPr>
              <a:xfrm>
                <a:off x="381000" y="4420575"/>
                <a:ext cx="7920758" cy="584775"/>
              </a:xfrm>
              <a:prstGeom prst="rect">
                <a:avLst/>
              </a:prstGeom>
            </p:spPr>
            <p:txBody>
              <a:bodyPr wrap="none">
                <a:spAutoFit/>
              </a:bodyPr>
              <a:lstStyle/>
              <a:p>
                <a14:m>
                  <m:oMath xmlns:m="http://schemas.openxmlformats.org/officeDocument/2006/math">
                    <m:r>
                      <a:rPr lang="en-US" sz="3200" i="1">
                        <a:latin typeface="Cambria Math" panose="02040503050406030204" pitchFamily="18" charset="0"/>
                        <a:ea typeface="Cambria Math" charset="0"/>
                        <a:cs typeface="Cambria Math" charset="0"/>
                      </a:rPr>
                      <m:t>0</m:t>
                    </m:r>
                    <m:r>
                      <a:rPr lang="en-US" sz="3200" b="0" i="1" smtClean="0">
                        <a:latin typeface="Cambria Math" charset="0"/>
                        <a:ea typeface="Cambria Math" charset="0"/>
                        <a:cs typeface="Cambria Math" charset="0"/>
                      </a:rPr>
                      <m:t>   </m:t>
                    </m:r>
                    <m:r>
                      <a:rPr lang="en-US" sz="3200" i="1" smtClean="0">
                        <a:latin typeface="Cambria Math" panose="02040503050406030204" pitchFamily="18" charset="0"/>
                        <a:ea typeface="Cambria Math" charset="0"/>
                        <a:cs typeface="Cambria Math" charset="0"/>
                      </a:rPr>
                      <m:t>0</m:t>
                    </m:r>
                    <m:r>
                      <a:rPr lang="en-US" sz="3200" b="0" i="1" smtClean="0">
                        <a:latin typeface="Cambria Math" panose="02040503050406030204" pitchFamily="18" charset="0"/>
                        <a:ea typeface="Cambria Math" charset="0"/>
                        <a:cs typeface="Cambria Math" charset="0"/>
                      </a:rPr>
                      <m:t>0000000</m:t>
                    </m:r>
                    <m:r>
                      <a:rPr lang="en-US" sz="3200" b="0" i="1" smtClean="0">
                        <a:latin typeface="Cambria Math" charset="0"/>
                        <a:ea typeface="Cambria Math" charset="0"/>
                        <a:cs typeface="Cambria Math" charset="0"/>
                      </a:rPr>
                      <m:t> </m:t>
                    </m:r>
                  </m:oMath>
                </a14:m>
                <a:r>
                  <a:rPr lang="en-US" sz="3200" dirty="0"/>
                  <a:t> </a:t>
                </a:r>
                <a14:m>
                  <m:oMath xmlns:m="http://schemas.openxmlformats.org/officeDocument/2006/math">
                    <m:r>
                      <a:rPr lang="en-US" sz="3200" b="0" i="1" dirty="0" smtClean="0">
                        <a:latin typeface="Cambria Math" panose="02040503050406030204" pitchFamily="18" charset="0"/>
                        <a:ea typeface="Cambria Math" charset="0"/>
                        <a:cs typeface="Cambria Math" charset="0"/>
                      </a:rPr>
                      <m:t>11110000000000000000000</m:t>
                    </m:r>
                  </m:oMath>
                </a14:m>
                <a:endParaRPr lang="en-US" sz="3200" dirty="0"/>
              </a:p>
            </p:txBody>
          </p:sp>
        </mc:Choice>
        <mc:Fallback xmlns="">
          <p:sp>
            <p:nvSpPr>
              <p:cNvPr id="9" name="Rectangle 8">
                <a:extLst>
                  <a:ext uri="{FF2B5EF4-FFF2-40B4-BE49-F238E27FC236}">
                    <a16:creationId xmlns:a16="http://schemas.microsoft.com/office/drawing/2014/main" id="{FA203425-0588-DF46-A74F-007633ECB149}"/>
                  </a:ext>
                </a:extLst>
              </p:cNvPr>
              <p:cNvSpPr>
                <a:spLocks noRot="1" noChangeAspect="1" noMove="1" noResize="1" noEditPoints="1" noAdjustHandles="1" noChangeArrowheads="1" noChangeShapeType="1" noTextEdit="1"/>
              </p:cNvSpPr>
              <p:nvPr/>
            </p:nvSpPr>
            <p:spPr>
              <a:xfrm>
                <a:off x="381000" y="4420575"/>
                <a:ext cx="7920758" cy="584775"/>
              </a:xfrm>
              <a:prstGeom prst="rect">
                <a:avLst/>
              </a:prstGeom>
              <a:blipFill>
                <a:blip r:embed="rId5"/>
                <a:stretch>
                  <a:fillRect l="-640" t="-434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BA981AB-0CDF-2348-82FF-B2CD21CDBAF5}"/>
                  </a:ext>
                </a:extLst>
              </p:cNvPr>
              <p:cNvSpPr/>
              <p:nvPr/>
            </p:nvSpPr>
            <p:spPr>
              <a:xfrm>
                <a:off x="381000" y="5400996"/>
                <a:ext cx="7920758" cy="584775"/>
              </a:xfrm>
              <a:prstGeom prst="rect">
                <a:avLst/>
              </a:prstGeom>
            </p:spPr>
            <p:txBody>
              <a:bodyPr wrap="none">
                <a:spAutoFit/>
              </a:bodyPr>
              <a:lstStyle/>
              <a:p>
                <a14:m>
                  <m:oMath xmlns:m="http://schemas.openxmlformats.org/officeDocument/2006/math">
                    <m:r>
                      <a:rPr lang="en-US" sz="3200" i="1" smtClean="0">
                        <a:latin typeface="Cambria Math" panose="02040503050406030204" pitchFamily="18" charset="0"/>
                        <a:ea typeface="Cambria Math" charset="0"/>
                        <a:cs typeface="Cambria Math" charset="0"/>
                      </a:rPr>
                      <m:t>0</m:t>
                    </m:r>
                    <m:r>
                      <a:rPr lang="en-US" sz="3200" b="0" i="1" smtClean="0">
                        <a:latin typeface="Cambria Math" charset="0"/>
                        <a:ea typeface="Cambria Math" charset="0"/>
                        <a:cs typeface="Cambria Math" charset="0"/>
                      </a:rPr>
                      <m:t>   </m:t>
                    </m:r>
                    <m:r>
                      <a:rPr lang="en-US" sz="3200" i="1" smtClean="0">
                        <a:latin typeface="Cambria Math" panose="02040503050406030204" pitchFamily="18" charset="0"/>
                        <a:ea typeface="Cambria Math" charset="0"/>
                        <a:cs typeface="Cambria Math" charset="0"/>
                      </a:rPr>
                      <m:t>0</m:t>
                    </m:r>
                    <m:r>
                      <a:rPr lang="en-US" sz="3200" b="0" i="1" smtClean="0">
                        <a:latin typeface="Cambria Math" panose="02040503050406030204" pitchFamily="18" charset="0"/>
                        <a:ea typeface="Cambria Math" charset="0"/>
                        <a:cs typeface="Cambria Math" charset="0"/>
                      </a:rPr>
                      <m:t>1111111</m:t>
                    </m:r>
                    <m:r>
                      <a:rPr lang="en-US" sz="3200" b="0" i="1" smtClean="0">
                        <a:latin typeface="Cambria Math" charset="0"/>
                        <a:ea typeface="Cambria Math" charset="0"/>
                        <a:cs typeface="Cambria Math" charset="0"/>
                      </a:rPr>
                      <m:t> </m:t>
                    </m:r>
                  </m:oMath>
                </a14:m>
                <a:r>
                  <a:rPr lang="en-US" sz="3200" dirty="0"/>
                  <a:t> </a:t>
                </a:r>
                <a14:m>
                  <m:oMath xmlns:m="http://schemas.openxmlformats.org/officeDocument/2006/math">
                    <m:r>
                      <a:rPr lang="en-US" sz="3200" i="1" dirty="0">
                        <a:latin typeface="Cambria Math" panose="02040503050406030204" pitchFamily="18" charset="0"/>
                        <a:ea typeface="Cambria Math" charset="0"/>
                      </a:rPr>
                      <m:t>0</m:t>
                    </m:r>
                    <m:r>
                      <a:rPr lang="en-US" sz="3200" b="0" i="1" dirty="0" smtClean="0">
                        <a:latin typeface="Cambria Math" panose="02040503050406030204" pitchFamily="18" charset="0"/>
                        <a:ea typeface="Cambria Math" charset="0"/>
                      </a:rPr>
                      <m:t>000</m:t>
                    </m:r>
                    <m:r>
                      <a:rPr lang="en-US" sz="3200" b="0" i="1" dirty="0" smtClean="0">
                        <a:latin typeface="Cambria Math" panose="02040503050406030204" pitchFamily="18" charset="0"/>
                        <a:ea typeface="Cambria Math" charset="0"/>
                        <a:cs typeface="Cambria Math" charset="0"/>
                      </a:rPr>
                      <m:t>0000000000000000000</m:t>
                    </m:r>
                  </m:oMath>
                </a14:m>
                <a:endParaRPr lang="en-US" sz="3200" dirty="0"/>
              </a:p>
            </p:txBody>
          </p:sp>
        </mc:Choice>
        <mc:Fallback xmlns="">
          <p:sp>
            <p:nvSpPr>
              <p:cNvPr id="10" name="Rectangle 9">
                <a:extLst>
                  <a:ext uri="{FF2B5EF4-FFF2-40B4-BE49-F238E27FC236}">
                    <a16:creationId xmlns:a16="http://schemas.microsoft.com/office/drawing/2014/main" id="{1BA981AB-0CDF-2348-82FF-B2CD21CDBAF5}"/>
                  </a:ext>
                </a:extLst>
              </p:cNvPr>
              <p:cNvSpPr>
                <a:spLocks noRot="1" noChangeAspect="1" noMove="1" noResize="1" noEditPoints="1" noAdjustHandles="1" noChangeArrowheads="1" noChangeShapeType="1" noTextEdit="1"/>
              </p:cNvSpPr>
              <p:nvPr/>
            </p:nvSpPr>
            <p:spPr>
              <a:xfrm>
                <a:off x="381000" y="5400996"/>
                <a:ext cx="7920758" cy="584775"/>
              </a:xfrm>
              <a:prstGeom prst="rect">
                <a:avLst/>
              </a:prstGeom>
              <a:blipFill>
                <a:blip r:embed="rId6"/>
                <a:stretch>
                  <a:fillRect l="-640" t="-2128" b="-19149"/>
                </a:stretch>
              </a:blipFill>
            </p:spPr>
            <p:txBody>
              <a:bodyPr/>
              <a:lstStyle/>
              <a:p>
                <a:r>
                  <a:rPr lang="en-US">
                    <a:noFill/>
                  </a:rPr>
                  <a:t> </a:t>
                </a:r>
              </a:p>
            </p:txBody>
          </p:sp>
        </mc:Fallback>
      </mc:AlternateContent>
    </p:spTree>
    <p:extLst>
      <p:ext uri="{BB962C8B-B14F-4D97-AF65-F5344CB8AC3E}">
        <p14:creationId xmlns:p14="http://schemas.microsoft.com/office/powerpoint/2010/main" val="3411817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7748" y="-152400"/>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a:t>Iclicker</a:t>
            </a:r>
            <a:r>
              <a:rPr lang="en-US" dirty="0"/>
              <a:t> question</a:t>
            </a:r>
          </a:p>
        </p:txBody>
      </p:sp>
      <mc:AlternateContent xmlns:mc="http://schemas.openxmlformats.org/markup-compatibility/2006" xmlns:a14="http://schemas.microsoft.com/office/drawing/2010/main">
        <mc:Choice Requires="a14">
          <p:sp>
            <p:nvSpPr>
              <p:cNvPr id="5" name="Rectangle 4"/>
              <p:cNvSpPr/>
              <p:nvPr/>
            </p:nvSpPr>
            <p:spPr>
              <a:xfrm>
                <a:off x="347870" y="907774"/>
                <a:ext cx="8153400" cy="7232749"/>
              </a:xfrm>
              <a:prstGeom prst="rect">
                <a:avLst/>
              </a:prstGeom>
            </p:spPr>
            <p:txBody>
              <a:bodyPr wrap="square">
                <a:spAutoFit/>
              </a:bodyPr>
              <a:lstStyle/>
              <a:p>
                <a:r>
                  <a:rPr lang="en-US" sz="2200" dirty="0"/>
                  <a:t>A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∈[−5,5]</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 </a:t>
                </a:r>
              </a:p>
              <a:p>
                <a:endParaRPr lang="en-US" sz="2000" dirty="0"/>
              </a:p>
              <a:p>
                <a:pPr marL="457200" indent="-457200">
                  <a:buAutoNum type="arabicParenR"/>
                </a:pPr>
                <a:r>
                  <a:rPr lang="en-US" sz="2000" b="1" dirty="0"/>
                  <a:t>What is the smallest positive normalized FP number:</a:t>
                </a:r>
              </a:p>
              <a:p>
                <a:pPr lvl="1"/>
                <a:r>
                  <a:rPr lang="en-US" sz="2000" dirty="0"/>
                  <a:t>a) 0.0625    b)  0.09375      c) 0.03125    d) 0.046875    e) 0.125</a:t>
                </a:r>
              </a:p>
              <a:p>
                <a:pPr marL="457200" indent="-457200">
                  <a:buAutoNum type="arabicParenR"/>
                </a:pPr>
                <a:endParaRPr lang="en-US" sz="2000" b="1" dirty="0"/>
              </a:p>
              <a:p>
                <a:pPr marL="457200" indent="-457200">
                  <a:buAutoNum type="arabicParenR"/>
                </a:pPr>
                <a:r>
                  <a:rPr lang="en-US" sz="2000" b="1" dirty="0"/>
                  <a:t>What is the largest positive normalized FP number:</a:t>
                </a:r>
              </a:p>
              <a:p>
                <a:pPr lvl="1"/>
                <a:r>
                  <a:rPr lang="en-US" sz="2000" dirty="0"/>
                  <a:t>a) 28     b)  60      c) 56     d) 32</a:t>
                </a:r>
              </a:p>
              <a:p>
                <a:pPr marL="457200" indent="-457200">
                  <a:buAutoNum type="arabicParenR"/>
                </a:pPr>
                <a:endParaRPr lang="en-US" sz="2000" dirty="0"/>
              </a:p>
              <a:p>
                <a:pPr marL="457200" indent="-457200">
                  <a:buAutoNum type="arabicParenR"/>
                </a:pPr>
                <a:r>
                  <a:rPr lang="en-US" sz="2000" b="1" dirty="0"/>
                  <a:t>How many additional numbers (positive and negative) can be represented when using subnormal representation?</a:t>
                </a:r>
              </a:p>
              <a:p>
                <a:pPr lvl="1"/>
                <a:r>
                  <a:rPr lang="en-US" sz="2000" dirty="0"/>
                  <a:t>a) 7     b)  14     c) 3     d) 6     e) 16</a:t>
                </a:r>
              </a:p>
              <a:p>
                <a:pPr marL="457200" indent="-457200">
                  <a:buAutoNum type="arabicParenR"/>
                </a:pPr>
                <a:endParaRPr lang="en-US" sz="2000" b="1" dirty="0"/>
              </a:p>
              <a:p>
                <a:pPr marL="457200" indent="-457200">
                  <a:buAutoNum type="arabicParenR"/>
                </a:pPr>
                <a:r>
                  <a:rPr lang="en-US" sz="2000" b="1" dirty="0"/>
                  <a:t>What is the smallest positive subnormal number? </a:t>
                </a:r>
                <a:endParaRPr lang="en-US" sz="2000" dirty="0"/>
              </a:p>
              <a:p>
                <a:r>
                  <a:rPr lang="en-US" sz="2000" dirty="0"/>
                  <a:t>        a) </a:t>
                </a:r>
                <a:r>
                  <a:rPr lang="is-IS" sz="2000" dirty="0"/>
                  <a:t>0.00390625   b)</a:t>
                </a:r>
                <a:r>
                  <a:rPr lang="hr-HR" sz="2000" dirty="0"/>
                  <a:t> 0.00195313   c) </a:t>
                </a:r>
                <a:r>
                  <a:rPr lang="en-US" sz="2000" dirty="0"/>
                  <a:t>0.03125   d) </a:t>
                </a:r>
                <a:r>
                  <a:rPr lang="hr-HR" sz="2000" dirty="0"/>
                  <a:t>0.0136719</a:t>
                </a:r>
              </a:p>
              <a:p>
                <a:pPr marL="457200" indent="-457200">
                  <a:buAutoNum type="arabicParenR"/>
                </a:pPr>
                <a:endParaRPr lang="en-US" sz="2000" dirty="0"/>
              </a:p>
              <a:p>
                <a:pPr marL="457200" indent="-457200">
                  <a:buFont typeface="+mj-lt"/>
                  <a:buAutoNum type="arabicParenR" startAt="5"/>
                </a:pPr>
                <a:r>
                  <a:rPr lang="en-US" sz="2000" b="1" dirty="0"/>
                  <a:t>Determine machine epsilon</a:t>
                </a:r>
              </a:p>
              <a:p>
                <a:r>
                  <a:rPr lang="en-US" sz="2000" dirty="0"/>
                  <a:t>        a) </a:t>
                </a:r>
                <a:r>
                  <a:rPr lang="is-IS" sz="2000" dirty="0"/>
                  <a:t>0.0625     b)</a:t>
                </a:r>
                <a:r>
                  <a:rPr lang="hr-HR" sz="2000" dirty="0"/>
                  <a:t> </a:t>
                </a:r>
                <a:r>
                  <a:rPr lang="is-IS" sz="2000" dirty="0"/>
                  <a:t>0.00390625</a:t>
                </a:r>
                <a:r>
                  <a:rPr lang="hr-HR" sz="2000" dirty="0"/>
                  <a:t>     c) </a:t>
                </a:r>
                <a:r>
                  <a:rPr lang="is-IS" sz="2000" dirty="0"/>
                  <a:t>0.0117188</a:t>
                </a:r>
                <a:r>
                  <a:rPr lang="en-US" sz="2000" dirty="0"/>
                  <a:t>     d) </a:t>
                </a:r>
                <a:r>
                  <a:rPr lang="hr-HR" sz="2000" dirty="0"/>
                  <a:t>0.125</a:t>
                </a:r>
                <a:endParaRPr lang="en-US" sz="2000" dirty="0"/>
              </a:p>
              <a:p>
                <a:pPr marL="457200" indent="-457200">
                  <a:buAutoNum type="arabicParenR" startAt="5"/>
                </a:pPr>
                <a:endParaRPr lang="en-US" sz="2000" dirty="0"/>
              </a:p>
              <a:p>
                <a:pPr marL="457200" indent="-457200">
                  <a:buAutoNum type="arabicParenR" startAt="5"/>
                </a:pPr>
                <a:endParaRPr lang="en-US" sz="2000" dirty="0"/>
              </a:p>
              <a:p>
                <a:pPr marL="457200" indent="-457200">
                  <a:buAutoNum type="arabicParenR" startAt="5"/>
                </a:pPr>
                <a:endParaRPr lang="en-US" sz="2000" dirty="0"/>
              </a:p>
              <a:p>
                <a:endParaRPr lang="en-US" sz="2000" dirty="0"/>
              </a:p>
              <a:p>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47870" y="907774"/>
                <a:ext cx="8153400" cy="7232749"/>
              </a:xfrm>
              <a:prstGeom prst="rect">
                <a:avLst/>
              </a:prstGeom>
              <a:blipFill rotWithShape="0">
                <a:blip r:embed="rId2"/>
                <a:stretch>
                  <a:fillRect l="-972" t="-590"/>
                </a:stretch>
              </a:blipFill>
            </p:spPr>
            <p:txBody>
              <a:bodyPr/>
              <a:lstStyle/>
              <a:p>
                <a:r>
                  <a:rPr lang="en-US">
                    <a:noFill/>
                  </a:rPr>
                  <a:t> </a:t>
                </a:r>
              </a:p>
            </p:txBody>
          </p:sp>
        </mc:Fallback>
      </mc:AlternateContent>
    </p:spTree>
    <p:extLst>
      <p:ext uri="{BB962C8B-B14F-4D97-AF65-F5344CB8AC3E}">
        <p14:creationId xmlns:p14="http://schemas.microsoft.com/office/powerpoint/2010/main" val="255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04800" y="381000"/>
                <a:ext cx="8153400" cy="5078313"/>
              </a:xfrm>
              <a:prstGeom prst="rect">
                <a:avLst/>
              </a:prstGeom>
            </p:spPr>
            <p:txBody>
              <a:bodyPr wrap="square">
                <a:spAutoFit/>
              </a:bodyPr>
              <a:lstStyle/>
              <a:p>
                <a:r>
                  <a:rPr lang="en-US" sz="2200" dirty="0"/>
                  <a:t>A number system can be represented as </a:t>
                </a:r>
                <a14:m>
                  <m:oMath xmlns:m="http://schemas.openxmlformats.org/officeDocument/2006/math">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=±1.</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charset="0"/>
                          </a:rPr>
                          <m:t>3</m:t>
                        </m:r>
                      </m:sub>
                    </m:sSub>
                    <m:sSub>
                      <m:sSubPr>
                        <m:ctrlPr>
                          <a:rPr lang="en-US" sz="2400" i="1">
                            <a:latin typeface="Cambria Math" panose="02040503050406030204" pitchFamily="18" charset="0"/>
                          </a:rPr>
                        </m:ctrlPr>
                      </m:sSubPr>
                      <m:e>
                        <m:r>
                          <a:rPr lang="en-US" sz="2400" i="1">
                            <a:latin typeface="Cambria Math" charset="0"/>
                          </a:rPr>
                          <m:t>𝑏</m:t>
                        </m:r>
                      </m:e>
                      <m:sub>
                        <m:r>
                          <a:rPr lang="en-US" sz="2400" b="0" i="1" smtClean="0">
                            <a:latin typeface="Cambria Math" panose="02040503050406030204" pitchFamily="18" charset="0"/>
                          </a:rPr>
                          <m:t>4</m:t>
                        </m:r>
                      </m:sub>
                    </m:sSub>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𝑚</m:t>
                        </m:r>
                      </m:sup>
                    </m:sSup>
                  </m:oMath>
                </a14:m>
                <a:endParaRPr lang="en-US" sz="2400" dirty="0"/>
              </a:p>
              <a:p>
                <a:r>
                  <a:rPr lang="en-US" sz="2000" dirty="0"/>
                  <a:t>for </a:t>
                </a:r>
                <a14:m>
                  <m:oMath xmlns:m="http://schemas.openxmlformats.org/officeDocument/2006/math">
                    <m:r>
                      <a:rPr lang="en-US" sz="2000" b="0" i="1" smtClean="0">
                        <a:latin typeface="Cambria Math" charset="0"/>
                      </a:rPr>
                      <m:t> </m:t>
                    </m:r>
                    <m:r>
                      <a:rPr lang="en-US" sz="2000" b="0" i="1" smtClean="0">
                        <a:latin typeface="Cambria Math" charset="0"/>
                      </a:rPr>
                      <m:t>𝑚</m:t>
                    </m:r>
                    <m:r>
                      <a:rPr lang="en-US" sz="2000" b="0" i="1" smtClean="0">
                        <a:latin typeface="Cambria Math"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6</m:t>
                    </m:r>
                    <m:r>
                      <a:rPr lang="en-US" sz="2000" b="0" i="1" smtClean="0">
                        <a:latin typeface="Cambria Math" charset="0"/>
                        <a:ea typeface="Cambria Math" charset="0"/>
                        <a:cs typeface="Cambria Math" charset="0"/>
                      </a:rPr>
                      <m:t>,</m:t>
                    </m:r>
                    <m:r>
                      <a:rPr lang="en-US" sz="2000" b="0" i="1" smtClean="0">
                        <a:latin typeface="Cambria Math" panose="02040503050406030204" pitchFamily="18" charset="0"/>
                        <a:ea typeface="Cambria Math" charset="0"/>
                        <a:cs typeface="Cambria Math" charset="0"/>
                      </a:rPr>
                      <m:t>6</m:t>
                    </m:r>
                    <m:r>
                      <a:rPr lang="en-US" sz="2000" b="0" i="1" smtClean="0">
                        <a:latin typeface="Cambria Math" charset="0"/>
                        <a:ea typeface="Cambria Math" charset="0"/>
                        <a:cs typeface="Cambria Math" charset="0"/>
                      </a:rPr>
                      <m:t>]</m:t>
                    </m:r>
                  </m:oMath>
                </a14:m>
                <a:r>
                  <a:rPr lang="en-US" sz="2000" dirty="0"/>
                  <a:t> and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𝑏</m:t>
                        </m:r>
                      </m:e>
                      <m:sub>
                        <m:r>
                          <a:rPr lang="en-US" sz="2000" b="0" i="1" smtClean="0">
                            <a:latin typeface="Cambria Math" charset="0"/>
                          </a:rPr>
                          <m:t>𝑖</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0,1}</m:t>
                    </m:r>
                  </m:oMath>
                </a14:m>
                <a:r>
                  <a:rPr lang="en-US" sz="2000" dirty="0"/>
                  <a:t>. </a:t>
                </a:r>
              </a:p>
              <a:p>
                <a:endParaRPr lang="en-US" sz="2000" dirty="0"/>
              </a:p>
              <a:p>
                <a:pPr marL="457200" indent="-457200">
                  <a:buFont typeface="+mj-lt"/>
                  <a:buAutoNum type="arabicParenR"/>
                </a:pPr>
                <a:r>
                  <a:rPr lang="en-US" sz="2200" dirty="0"/>
                  <a:t>Let’s say you want to represent the decimal number </a:t>
                </a:r>
                <a14:m>
                  <m:oMath xmlns:m="http://schemas.openxmlformats.org/officeDocument/2006/math">
                    <m:r>
                      <a:rPr lang="en-US" sz="2200" b="0" i="1" smtClean="0">
                        <a:latin typeface="Cambria Math" panose="02040503050406030204" pitchFamily="18" charset="0"/>
                      </a:rPr>
                      <m:t>19.625</m:t>
                    </m:r>
                  </m:oMath>
                </a14:m>
                <a:r>
                  <a:rPr lang="en-US" sz="2200" dirty="0"/>
                  <a:t> using the binary number system above.  Can you represent this number exactly? </a:t>
                </a:r>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AutoNum type="arabicParenR"/>
                </a:pPr>
                <a:endParaRPr lang="en-US" sz="2200" dirty="0"/>
              </a:p>
              <a:p>
                <a:pPr marL="457200" indent="-457200">
                  <a:buFont typeface="+mj-lt"/>
                  <a:buAutoNum type="arabicParenR" startAt="2"/>
                </a:pPr>
                <a:r>
                  <a:rPr lang="en-US" sz="2200" dirty="0"/>
                  <a:t>What is the range of integer numbers that you can represent exactly using this binary system?</a:t>
                </a:r>
                <a:r>
                  <a:rPr lang="en-US" dirty="0"/>
                  <a:t> </a:t>
                </a:r>
                <a:endParaRPr lang="en-US" sz="2000" dirty="0"/>
              </a:p>
              <a:p>
                <a:endParaRPr lang="en-US" sz="2000" dirty="0"/>
              </a:p>
              <a:p>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04800" y="381000"/>
                <a:ext cx="8153400" cy="5078313"/>
              </a:xfrm>
              <a:prstGeom prst="rect">
                <a:avLst/>
              </a:prstGeom>
              <a:blipFill>
                <a:blip r:embed="rId2"/>
                <a:stretch>
                  <a:fillRect l="-1090" t="-249" r="-467"/>
                </a:stretch>
              </a:blipFill>
            </p:spPr>
            <p:txBody>
              <a:bodyPr/>
              <a:lstStyle/>
              <a:p>
                <a:r>
                  <a:rPr lang="en-US">
                    <a:noFill/>
                  </a:rPr>
                  <a:t> </a:t>
                </a:r>
              </a:p>
            </p:txBody>
          </p:sp>
        </mc:Fallback>
      </mc:AlternateContent>
    </p:spTree>
    <p:extLst>
      <p:ext uri="{BB962C8B-B14F-4D97-AF65-F5344CB8AC3E}">
        <p14:creationId xmlns:p14="http://schemas.microsoft.com/office/powerpoint/2010/main" val="742417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510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a:t>Iclicker</a:t>
            </a:r>
            <a:r>
              <a:rPr lang="en-US" dirty="0"/>
              <a:t> question</a:t>
            </a:r>
          </a:p>
        </p:txBody>
      </p:sp>
      <p:sp>
        <p:nvSpPr>
          <p:cNvPr id="5" name="Rectangle 4"/>
          <p:cNvSpPr/>
          <p:nvPr/>
        </p:nvSpPr>
        <p:spPr>
          <a:xfrm>
            <a:off x="381000" y="1130469"/>
            <a:ext cx="7543800" cy="1815882"/>
          </a:xfrm>
          <a:prstGeom prst="rect">
            <a:avLst/>
          </a:prstGeom>
        </p:spPr>
        <p:txBody>
          <a:bodyPr wrap="square">
            <a:spAutoFit/>
          </a:bodyPr>
          <a:lstStyle/>
          <a:p>
            <a:r>
              <a:rPr lang="en-US" sz="2800" dirty="0"/>
              <a:t>Determine the decimal number corresponding to the following single-precision machine number:</a:t>
            </a:r>
          </a:p>
          <a:p>
            <a:endParaRPr lang="en-US" sz="2800" dirty="0"/>
          </a:p>
          <a:p>
            <a:endParaRPr lang="en-US" sz="2800" dirty="0"/>
          </a:p>
        </p:txBody>
      </p:sp>
      <mc:AlternateContent xmlns:mc="http://schemas.openxmlformats.org/markup-compatibility/2006" xmlns:a14="http://schemas.microsoft.com/office/drawing/2010/main">
        <mc:Choice Requires="a14">
          <p:sp>
            <p:nvSpPr>
              <p:cNvPr id="6" name="Rectangle 5"/>
              <p:cNvSpPr/>
              <p:nvPr/>
            </p:nvSpPr>
            <p:spPr>
              <a:xfrm>
                <a:off x="762000" y="2223076"/>
                <a:ext cx="7920758" cy="584775"/>
              </a:xfrm>
              <a:prstGeom prst="rect">
                <a:avLst/>
              </a:prstGeom>
            </p:spPr>
            <p:txBody>
              <a:bodyPr wrap="none">
                <a:spAutoFit/>
              </a:bodyPr>
              <a:lstStyle/>
              <a:p>
                <a14:m>
                  <m:oMath xmlns:m="http://schemas.openxmlformats.org/officeDocument/2006/math">
                    <m:r>
                      <a:rPr lang="en-US" sz="3200" b="0" i="1" smtClean="0">
                        <a:latin typeface="Cambria Math" charset="0"/>
                        <a:ea typeface="Cambria Math" charset="0"/>
                        <a:cs typeface="Cambria Math" charset="0"/>
                      </a:rPr>
                      <m:t>1   </m:t>
                    </m:r>
                    <m:r>
                      <a:rPr lang="is-IS" sz="3200" i="1">
                        <a:latin typeface="Cambria Math" charset="0"/>
                        <a:ea typeface="Cambria Math" charset="0"/>
                        <a:cs typeface="Cambria Math" charset="0"/>
                      </a:rPr>
                      <m:t>1001</m:t>
                    </m:r>
                    <m:r>
                      <a:rPr lang="en-US" sz="3200" b="0" i="1" smtClean="0">
                        <a:latin typeface="Cambria Math" charset="0"/>
                        <a:ea typeface="Cambria Math" charset="0"/>
                        <a:cs typeface="Cambria Math" charset="0"/>
                      </a:rPr>
                      <m:t>1</m:t>
                    </m:r>
                    <m:r>
                      <a:rPr lang="is-IS" sz="3200" i="1">
                        <a:latin typeface="Cambria Math" charset="0"/>
                        <a:ea typeface="Cambria Math" charset="0"/>
                        <a:cs typeface="Cambria Math" charset="0"/>
                      </a:rPr>
                      <m:t>0</m:t>
                    </m:r>
                    <m:r>
                      <a:rPr lang="en-US" sz="3200" b="0" i="1" smtClean="0">
                        <a:latin typeface="Cambria Math" charset="0"/>
                        <a:ea typeface="Cambria Math" charset="0"/>
                        <a:cs typeface="Cambria Math" charset="0"/>
                      </a:rPr>
                      <m:t>01 </m:t>
                    </m:r>
                  </m:oMath>
                </a14:m>
                <a:r>
                  <a:rPr lang="en-US" sz="3200" dirty="0"/>
                  <a:t> </a:t>
                </a:r>
                <a14:m>
                  <m:oMath xmlns:m="http://schemas.openxmlformats.org/officeDocument/2006/math">
                    <m:r>
                      <a:rPr lang="en-US" sz="3200" b="0" i="0" dirty="0" smtClean="0">
                        <a:latin typeface="Cambria Math" charset="0"/>
                        <a:ea typeface="Cambria Math" charset="0"/>
                        <a:cs typeface="Cambria Math" charset="0"/>
                      </a:rPr>
                      <m:t>0</m:t>
                    </m:r>
                    <m:r>
                      <a:rPr lang="en-US" sz="3200" i="1" dirty="0">
                        <a:latin typeface="Cambria Math" charset="0"/>
                        <a:ea typeface="Cambria Math" charset="0"/>
                        <a:cs typeface="Cambria Math" charset="0"/>
                      </a:rPr>
                      <m:t>0</m:t>
                    </m:r>
                    <m:r>
                      <a:rPr lang="en-US" sz="3200" i="1">
                        <a:latin typeface="Cambria Math" charset="0"/>
                        <a:ea typeface="Cambria Math" charset="0"/>
                        <a:cs typeface="Cambria Math" charset="0"/>
                      </a:rPr>
                      <m:t>00</m:t>
                    </m:r>
                    <m:r>
                      <a:rPr lang="en-US" sz="3200" b="0" i="1" smtClean="0">
                        <a:latin typeface="Cambria Math" charset="0"/>
                        <a:ea typeface="Cambria Math" charset="0"/>
                        <a:cs typeface="Cambria Math" charset="0"/>
                      </a:rPr>
                      <m:t>00</m:t>
                    </m:r>
                    <m:r>
                      <a:rPr lang="en-US" sz="3200" i="1">
                        <a:latin typeface="Cambria Math" charset="0"/>
                        <a:ea typeface="Cambria Math" charset="0"/>
                        <a:cs typeface="Cambria Math" charset="0"/>
                      </a:rPr>
                      <m:t>0</m:t>
                    </m:r>
                    <m:r>
                      <a:rPr lang="en-US" sz="3200" b="0" i="0" smtClean="0">
                        <a:latin typeface="Cambria Math" charset="0"/>
                        <a:ea typeface="Cambria Math" charset="0"/>
                        <a:cs typeface="Cambria Math" charset="0"/>
                      </a:rPr>
                      <m:t>0</m:t>
                    </m:r>
                    <m:r>
                      <a:rPr lang="en-US" sz="3200">
                        <a:latin typeface="Cambria Math" charset="0"/>
                        <a:ea typeface="Cambria Math" charset="0"/>
                        <a:cs typeface="Cambria Math" charset="0"/>
                      </a:rPr>
                      <m:t>00</m:t>
                    </m:r>
                    <m:r>
                      <a:rPr lang="en-US" sz="3200" b="0" i="0" smtClean="0">
                        <a:latin typeface="Cambria Math" charset="0"/>
                        <a:ea typeface="Cambria Math" charset="0"/>
                        <a:cs typeface="Cambria Math" charset="0"/>
                      </a:rPr>
                      <m:t>0000000000001</m:t>
                    </m:r>
                  </m:oMath>
                </a14:m>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762000" y="2223076"/>
                <a:ext cx="7920758" cy="58477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44557" y="3346654"/>
                <a:ext cx="2621230" cy="3539430"/>
              </a:xfrm>
              <a:prstGeom prst="rect">
                <a:avLst/>
              </a:prstGeom>
              <a:noFill/>
            </p:spPr>
            <p:txBody>
              <a:bodyPr wrap="none" rtlCol="0">
                <a:spAutoFit/>
              </a:bodyPr>
              <a:lstStyle/>
              <a:p>
                <a:r>
                  <a:rPr lang="en-US" sz="2800" dirty="0"/>
                  <a:t>A) </a:t>
                </a:r>
                <a14:m>
                  <m:oMath xmlns:m="http://schemas.openxmlformats.org/officeDocument/2006/math">
                    <m:r>
                      <a:rPr lang="fi-FI" sz="2800" i="1" dirty="0" smtClean="0">
                        <a:latin typeface="Cambria Math" charset="0"/>
                      </a:rPr>
                      <m:t>67,108,872</m:t>
                    </m:r>
                  </m:oMath>
                </a14:m>
                <a:endParaRPr lang="en-US" sz="2800" dirty="0"/>
              </a:p>
              <a:p>
                <a:endParaRPr lang="en-US" sz="2800" dirty="0"/>
              </a:p>
              <a:p>
                <a:r>
                  <a:rPr lang="en-US" sz="2800" dirty="0"/>
                  <a:t>B) </a:t>
                </a:r>
                <a14:m>
                  <m:oMath xmlns:m="http://schemas.openxmlformats.org/officeDocument/2006/math">
                    <m:r>
                      <a:rPr lang="en-US" sz="2800" b="0" i="0" dirty="0" smtClean="0">
                        <a:latin typeface="Cambria Math" charset="0"/>
                      </a:rPr>
                      <m:t>−</m:t>
                    </m:r>
                    <m:r>
                      <a:rPr lang="fi-FI" sz="2800" i="1" dirty="0">
                        <a:latin typeface="Cambria Math" charset="0"/>
                      </a:rPr>
                      <m:t>67,108,872</m:t>
                    </m:r>
                  </m:oMath>
                </a14:m>
                <a:endParaRPr lang="en-US" sz="2800" dirty="0"/>
              </a:p>
              <a:p>
                <a:endParaRPr lang="en-US" sz="2800" dirty="0"/>
              </a:p>
              <a:p>
                <a:r>
                  <a:rPr lang="en-US" sz="2800" dirty="0"/>
                  <a:t>C)</a:t>
                </a:r>
                <a:r>
                  <a:rPr lang="fi-FI" sz="2800" dirty="0"/>
                  <a:t> </a:t>
                </a:r>
                <a14:m>
                  <m:oMath xmlns:m="http://schemas.openxmlformats.org/officeDocument/2006/math">
                    <m:r>
                      <a:rPr lang="fi-FI" sz="2800" i="1" dirty="0">
                        <a:latin typeface="Cambria Math" charset="0"/>
                      </a:rPr>
                      <m:t>67,108,8</m:t>
                    </m:r>
                    <m:r>
                      <a:rPr lang="en-US" sz="2800" b="0" i="1" dirty="0" smtClean="0">
                        <a:latin typeface="Cambria Math" charset="0"/>
                      </a:rPr>
                      <m:t>64</m:t>
                    </m:r>
                  </m:oMath>
                </a14:m>
                <a:endParaRPr lang="en-US" sz="2800" dirty="0"/>
              </a:p>
              <a:p>
                <a:endParaRPr lang="en-US" sz="2800" dirty="0"/>
              </a:p>
              <a:p>
                <a:r>
                  <a:rPr lang="en-US" sz="2800" dirty="0"/>
                  <a:t>D)</a:t>
                </a:r>
                <a:r>
                  <a:rPr lang="fi-FI" sz="2800" dirty="0"/>
                  <a:t> </a:t>
                </a:r>
                <a14:m>
                  <m:oMath xmlns:m="http://schemas.openxmlformats.org/officeDocument/2006/math">
                    <m:r>
                      <a:rPr lang="en-US" sz="2800" b="0" i="0" dirty="0" smtClean="0">
                        <a:latin typeface="Cambria Math" charset="0"/>
                      </a:rPr>
                      <m:t>−</m:t>
                    </m:r>
                    <m:r>
                      <a:rPr lang="fi-FI" sz="2800" i="1" dirty="0">
                        <a:latin typeface="Cambria Math" charset="0"/>
                      </a:rPr>
                      <m:t>67,108,8</m:t>
                    </m:r>
                    <m:r>
                      <a:rPr lang="en-US" sz="2800" i="1" dirty="0">
                        <a:latin typeface="Cambria Math" charset="0"/>
                      </a:rPr>
                      <m:t>64</m:t>
                    </m:r>
                  </m:oMath>
                </a14:m>
                <a:endParaRPr lang="en-US" sz="2800" dirty="0"/>
              </a:p>
              <a:p>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44557" y="3346654"/>
                <a:ext cx="2621230" cy="3539430"/>
              </a:xfrm>
              <a:prstGeom prst="rect">
                <a:avLst/>
              </a:prstGeom>
              <a:blipFill rotWithShape="0">
                <a:blip r:embed="rId4"/>
                <a:stretch>
                  <a:fillRect l="-4884" t="-1721"/>
                </a:stretch>
              </a:blipFill>
            </p:spPr>
            <p:txBody>
              <a:bodyPr/>
              <a:lstStyle/>
              <a:p>
                <a:r>
                  <a:rPr lang="en-US">
                    <a:noFill/>
                  </a:rPr>
                  <a:t> </a:t>
                </a:r>
              </a:p>
            </p:txBody>
          </p:sp>
        </mc:Fallback>
      </mc:AlternateContent>
    </p:spTree>
    <p:extLst>
      <p:ext uri="{BB962C8B-B14F-4D97-AF65-F5344CB8AC3E}">
        <p14:creationId xmlns:p14="http://schemas.microsoft.com/office/powerpoint/2010/main" val="511089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a:t>Iclicker</a:t>
            </a:r>
            <a:r>
              <a:rPr lang="en-US" dirty="0"/>
              <a:t> question</a:t>
            </a:r>
          </a:p>
        </p:txBody>
      </p:sp>
      <mc:AlternateContent xmlns:mc="http://schemas.openxmlformats.org/markup-compatibility/2006" xmlns:a14="http://schemas.microsoft.com/office/drawing/2010/main">
        <mc:Choice Requires="a14">
          <p:sp>
            <p:nvSpPr>
              <p:cNvPr id="5" name="Rectangle 4"/>
              <p:cNvSpPr/>
              <p:nvPr/>
            </p:nvSpPr>
            <p:spPr>
              <a:xfrm>
                <a:off x="381000" y="1130469"/>
                <a:ext cx="7543800" cy="1815882"/>
              </a:xfrm>
              <a:prstGeom prst="rect">
                <a:avLst/>
              </a:prstGeom>
            </p:spPr>
            <p:txBody>
              <a:bodyPr wrap="square">
                <a:spAutoFit/>
              </a:bodyPr>
              <a:lstStyle/>
              <a:p>
                <a:r>
                  <a:rPr lang="en-US" sz="2800" dirty="0"/>
                  <a:t>Determine the double-precision machine representation of the decimal number </a:t>
                </a:r>
                <a14:m>
                  <m:oMath xmlns:m="http://schemas.openxmlformats.org/officeDocument/2006/math">
                    <m:r>
                      <a:rPr lang="en-US" sz="2800" i="1">
                        <a:latin typeface="Cambria Math" charset="0"/>
                        <a:ea typeface="Cambria Math" charset="0"/>
                        <a:cs typeface="Cambria Math" charset="0"/>
                      </a:rPr>
                      <m:t>𝑥</m:t>
                    </m:r>
                    <m:r>
                      <a:rPr lang="en-US" sz="2800" i="1">
                        <a:latin typeface="Cambria Math" charset="0"/>
                        <a:ea typeface="Cambria Math" charset="0"/>
                        <a:cs typeface="Cambria Math" charset="0"/>
                      </a:rPr>
                      <m:t> =−37.625</m:t>
                    </m:r>
                  </m:oMath>
                </a14:m>
                <a:endParaRPr lang="en-US" sz="2800" dirty="0"/>
              </a:p>
              <a:p>
                <a:endParaRPr lang="en-US" sz="2800" dirty="0"/>
              </a:p>
              <a:p>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381000" y="1130469"/>
                <a:ext cx="7543800" cy="1815882"/>
              </a:xfrm>
              <a:prstGeom prst="rect">
                <a:avLst/>
              </a:prstGeom>
              <a:blipFill rotWithShape="0">
                <a:blip r:embed="rId3"/>
                <a:stretch>
                  <a:fillRect l="-1698" t="-3356" r="-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44826" y="2590800"/>
                <a:ext cx="6334811" cy="523220"/>
              </a:xfrm>
              <a:prstGeom prst="rect">
                <a:avLst/>
              </a:prstGeom>
            </p:spPr>
            <p:txBody>
              <a:bodyPr wrap="none">
                <a:spAutoFit/>
              </a:bodyPr>
              <a:lstStyle/>
              <a:p>
                <a14:m>
                  <m:oMath xmlns:m="http://schemas.openxmlformats.org/officeDocument/2006/math">
                    <m:r>
                      <a:rPr lang="en-US" sz="2800" b="0" i="1" smtClean="0">
                        <a:latin typeface="Cambria Math" charset="0"/>
                        <a:ea typeface="Cambria Math" charset="0"/>
                        <a:cs typeface="Cambria Math" charset="0"/>
                      </a:rPr>
                      <m:t>1   </m:t>
                    </m:r>
                    <m:r>
                      <a:rPr lang="is-IS" sz="2800" i="1">
                        <a:latin typeface="Cambria Math" charset="0"/>
                        <a:ea typeface="Cambria Math" charset="0"/>
                        <a:cs typeface="Cambria Math" charset="0"/>
                      </a:rPr>
                      <m:t>10000100</m:t>
                    </m:r>
                    <m:r>
                      <a:rPr lang="en-US" sz="2800" b="0" i="1" smtClean="0">
                        <a:latin typeface="Cambria Math" charset="0"/>
                        <a:ea typeface="Cambria Math" charset="0"/>
                        <a:cs typeface="Cambria Math" charset="0"/>
                      </a:rPr>
                      <m:t>000 </m:t>
                    </m:r>
                  </m:oMath>
                </a14:m>
                <a:r>
                  <a:rPr lang="en-US" sz="2800" dirty="0"/>
                  <a:t> </a:t>
                </a:r>
                <a14:m>
                  <m:oMath xmlns:m="http://schemas.openxmlformats.org/officeDocument/2006/math">
                    <m:r>
                      <a:rPr lang="en-US" sz="2800" i="1">
                        <a:latin typeface="Cambria Math" charset="0"/>
                        <a:ea typeface="Cambria Math" charset="0"/>
                        <a:cs typeface="Cambria Math" charset="0"/>
                      </a:rPr>
                      <m:t>00101101</m:t>
                    </m:r>
                    <m:r>
                      <a:rPr lang="en-US" sz="2800">
                        <a:latin typeface="Cambria Math" charset="0"/>
                        <a:ea typeface="Cambria Math" charset="0"/>
                        <a:cs typeface="Cambria Math" charset="0"/>
                      </a:rPr>
                      <m:t>00</m:t>
                    </m:r>
                    <m:r>
                      <a:rPr lang="en-US" sz="2800" b="0" i="0" smtClean="0">
                        <a:latin typeface="Cambria Math" charset="0"/>
                        <a:ea typeface="Cambria Math" charset="0"/>
                        <a:cs typeface="Cambria Math" charset="0"/>
                      </a:rPr>
                      <m:t>0000…0</m:t>
                    </m:r>
                  </m:oMath>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844826" y="2590800"/>
                <a:ext cx="6334811" cy="52322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841513" y="3427797"/>
                <a:ext cx="6334811" cy="523220"/>
              </a:xfrm>
              <a:prstGeom prst="rect">
                <a:avLst/>
              </a:prstGeom>
            </p:spPr>
            <p:txBody>
              <a:bodyPr wrap="none">
                <a:spAutoFit/>
              </a:bodyPr>
              <a:lstStyle/>
              <a:p>
                <a14:m>
                  <m:oMath xmlns:m="http://schemas.openxmlformats.org/officeDocument/2006/math">
                    <m:r>
                      <a:rPr lang="en-US" sz="2800" b="0" i="1" smtClean="0">
                        <a:latin typeface="Cambria Math" charset="0"/>
                        <a:ea typeface="Cambria Math" charset="0"/>
                        <a:cs typeface="Cambria Math" charset="0"/>
                      </a:rPr>
                      <m:t>1   </m:t>
                    </m:r>
                    <m:r>
                      <a:rPr lang="is-IS" sz="2800" i="1">
                        <a:latin typeface="Cambria Math" charset="0"/>
                        <a:ea typeface="Cambria Math" charset="0"/>
                        <a:cs typeface="Cambria Math" charset="0"/>
                      </a:rPr>
                      <m:t>100</m:t>
                    </m:r>
                    <m:r>
                      <a:rPr lang="en-US" sz="2800" b="0" i="1" smtClean="0">
                        <a:latin typeface="Cambria Math" charset="0"/>
                        <a:ea typeface="Cambria Math" charset="0"/>
                        <a:cs typeface="Cambria Math" charset="0"/>
                      </a:rPr>
                      <m:t>000</m:t>
                    </m:r>
                    <m:r>
                      <a:rPr lang="is-IS" sz="2800" i="1">
                        <a:latin typeface="Cambria Math" charset="0"/>
                        <a:ea typeface="Cambria Math" charset="0"/>
                        <a:cs typeface="Cambria Math" charset="0"/>
                      </a:rPr>
                      <m:t>00100</m:t>
                    </m:r>
                    <m:r>
                      <a:rPr lang="en-US" sz="2800" b="0" i="1" smtClean="0">
                        <a:latin typeface="Cambria Math" charset="0"/>
                        <a:ea typeface="Cambria Math" charset="0"/>
                        <a:cs typeface="Cambria Math" charset="0"/>
                      </a:rPr>
                      <m:t> </m:t>
                    </m:r>
                  </m:oMath>
                </a14:m>
                <a:r>
                  <a:rPr lang="en-US" sz="2800" dirty="0"/>
                  <a:t> </a:t>
                </a:r>
                <a14:m>
                  <m:oMath xmlns:m="http://schemas.openxmlformats.org/officeDocument/2006/math">
                    <m:r>
                      <a:rPr lang="en-US" sz="2800" i="1">
                        <a:latin typeface="Cambria Math" charset="0"/>
                        <a:ea typeface="Cambria Math" charset="0"/>
                        <a:cs typeface="Cambria Math" charset="0"/>
                      </a:rPr>
                      <m:t>00101101</m:t>
                    </m:r>
                    <m:r>
                      <a:rPr lang="en-US" sz="2800">
                        <a:latin typeface="Cambria Math" charset="0"/>
                        <a:ea typeface="Cambria Math" charset="0"/>
                        <a:cs typeface="Cambria Math" charset="0"/>
                      </a:rPr>
                      <m:t>00</m:t>
                    </m:r>
                    <m:r>
                      <a:rPr lang="en-US" sz="2800" b="0" i="0" smtClean="0">
                        <a:latin typeface="Cambria Math" charset="0"/>
                        <a:ea typeface="Cambria Math" charset="0"/>
                        <a:cs typeface="Cambria Math" charset="0"/>
                      </a:rPr>
                      <m:t>0000…0</m:t>
                    </m:r>
                  </m:oMath>
                </a14:m>
                <a:endParaRPr lang="en-US" sz="2800" dirty="0"/>
              </a:p>
            </p:txBody>
          </p:sp>
        </mc:Choice>
        <mc:Fallback xmlns="">
          <p:sp>
            <p:nvSpPr>
              <p:cNvPr id="7" name="Rectangle 6"/>
              <p:cNvSpPr>
                <a:spLocks noRot="1" noChangeAspect="1" noMove="1" noResize="1" noEditPoints="1" noAdjustHandles="1" noChangeArrowheads="1" noChangeShapeType="1" noTextEdit="1"/>
              </p:cNvSpPr>
              <p:nvPr/>
            </p:nvSpPr>
            <p:spPr>
              <a:xfrm>
                <a:off x="841513" y="3427797"/>
                <a:ext cx="6334811"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82432" y="4246141"/>
                <a:ext cx="6334811" cy="523220"/>
              </a:xfrm>
              <a:prstGeom prst="rect">
                <a:avLst/>
              </a:prstGeom>
            </p:spPr>
            <p:txBody>
              <a:bodyPr wrap="none">
                <a:spAutoFit/>
              </a:bodyPr>
              <a:lstStyle/>
              <a:p>
                <a14:m>
                  <m:oMath xmlns:m="http://schemas.openxmlformats.org/officeDocument/2006/math">
                    <m:r>
                      <a:rPr lang="en-US" sz="2800" i="1">
                        <a:latin typeface="Cambria Math" charset="0"/>
                        <a:ea typeface="Cambria Math" charset="0"/>
                        <a:cs typeface="Cambria Math" charset="0"/>
                      </a:rPr>
                      <m:t>0</m:t>
                    </m:r>
                    <m:r>
                      <a:rPr lang="en-US" sz="2800" b="0" i="1" smtClean="0">
                        <a:latin typeface="Cambria Math" charset="0"/>
                        <a:ea typeface="Cambria Math" charset="0"/>
                        <a:cs typeface="Cambria Math" charset="0"/>
                      </a:rPr>
                      <m:t>   </m:t>
                    </m:r>
                    <m:r>
                      <a:rPr lang="is-IS" sz="2800" i="1">
                        <a:latin typeface="Cambria Math" charset="0"/>
                        <a:ea typeface="Cambria Math" charset="0"/>
                        <a:cs typeface="Cambria Math" charset="0"/>
                      </a:rPr>
                      <m:t>10000100</m:t>
                    </m:r>
                    <m:r>
                      <a:rPr lang="en-US" sz="2800" b="0" i="1" smtClean="0">
                        <a:latin typeface="Cambria Math" charset="0"/>
                        <a:ea typeface="Cambria Math" charset="0"/>
                        <a:cs typeface="Cambria Math" charset="0"/>
                      </a:rPr>
                      <m:t>000 </m:t>
                    </m:r>
                  </m:oMath>
                </a14:m>
                <a:r>
                  <a:rPr lang="en-US" sz="2800" dirty="0"/>
                  <a:t> </a:t>
                </a:r>
                <a14:m>
                  <m:oMath xmlns:m="http://schemas.openxmlformats.org/officeDocument/2006/math">
                    <m:r>
                      <a:rPr lang="en-US" sz="2800" i="1">
                        <a:latin typeface="Cambria Math" charset="0"/>
                        <a:ea typeface="Cambria Math" charset="0"/>
                        <a:cs typeface="Cambria Math" charset="0"/>
                      </a:rPr>
                      <m:t>00101101</m:t>
                    </m:r>
                    <m:r>
                      <a:rPr lang="en-US" sz="2800">
                        <a:latin typeface="Cambria Math" charset="0"/>
                        <a:ea typeface="Cambria Math" charset="0"/>
                        <a:cs typeface="Cambria Math" charset="0"/>
                      </a:rPr>
                      <m:t>00</m:t>
                    </m:r>
                    <m:r>
                      <a:rPr lang="en-US" sz="2800" b="0" i="0" smtClean="0">
                        <a:latin typeface="Cambria Math" charset="0"/>
                        <a:ea typeface="Cambria Math" charset="0"/>
                        <a:cs typeface="Cambria Math" charset="0"/>
                      </a:rPr>
                      <m:t>0000…0</m:t>
                    </m:r>
                  </m:oMath>
                </a14:m>
                <a:endParaRPr lang="en-US" sz="2800" dirty="0"/>
              </a:p>
            </p:txBody>
          </p:sp>
        </mc:Choice>
        <mc:Fallback xmlns="">
          <p:sp>
            <p:nvSpPr>
              <p:cNvPr id="10" name="Rectangle 9"/>
              <p:cNvSpPr>
                <a:spLocks noRot="1" noChangeAspect="1" noMove="1" noResize="1" noEditPoints="1" noAdjustHandles="1" noChangeArrowheads="1" noChangeShapeType="1" noTextEdit="1"/>
              </p:cNvSpPr>
              <p:nvPr/>
            </p:nvSpPr>
            <p:spPr>
              <a:xfrm>
                <a:off x="882432" y="4246141"/>
                <a:ext cx="6334811" cy="52322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84088" y="5140136"/>
                <a:ext cx="6334811" cy="523220"/>
              </a:xfrm>
              <a:prstGeom prst="rect">
                <a:avLst/>
              </a:prstGeom>
            </p:spPr>
            <p:txBody>
              <a:bodyPr wrap="none">
                <a:spAutoFit/>
              </a:bodyPr>
              <a:lstStyle/>
              <a:p>
                <a14:m>
                  <m:oMath xmlns:m="http://schemas.openxmlformats.org/officeDocument/2006/math">
                    <m:r>
                      <a:rPr lang="en-US" sz="2800" i="1">
                        <a:latin typeface="Cambria Math" charset="0"/>
                        <a:ea typeface="Cambria Math" charset="0"/>
                        <a:cs typeface="Cambria Math" charset="0"/>
                      </a:rPr>
                      <m:t>0</m:t>
                    </m:r>
                    <m:r>
                      <a:rPr lang="en-US" sz="2800" b="0" i="1" smtClean="0">
                        <a:latin typeface="Cambria Math" charset="0"/>
                        <a:ea typeface="Cambria Math" charset="0"/>
                        <a:cs typeface="Cambria Math" charset="0"/>
                      </a:rPr>
                      <m:t>   </m:t>
                    </m:r>
                    <m:r>
                      <a:rPr lang="is-IS" sz="2800" i="1">
                        <a:latin typeface="Cambria Math" charset="0"/>
                        <a:ea typeface="Cambria Math" charset="0"/>
                        <a:cs typeface="Cambria Math" charset="0"/>
                      </a:rPr>
                      <m:t>100</m:t>
                    </m:r>
                    <m:r>
                      <a:rPr lang="en-US" sz="2800" b="0" i="1" smtClean="0">
                        <a:latin typeface="Cambria Math" charset="0"/>
                        <a:ea typeface="Cambria Math" charset="0"/>
                        <a:cs typeface="Cambria Math" charset="0"/>
                      </a:rPr>
                      <m:t>000</m:t>
                    </m:r>
                    <m:r>
                      <a:rPr lang="is-IS" sz="2800" i="1">
                        <a:latin typeface="Cambria Math" charset="0"/>
                        <a:ea typeface="Cambria Math" charset="0"/>
                        <a:cs typeface="Cambria Math" charset="0"/>
                      </a:rPr>
                      <m:t>00100</m:t>
                    </m:r>
                    <m:r>
                      <a:rPr lang="en-US" sz="2800" b="0" i="1" smtClean="0">
                        <a:latin typeface="Cambria Math" charset="0"/>
                        <a:ea typeface="Cambria Math" charset="0"/>
                        <a:cs typeface="Cambria Math" charset="0"/>
                      </a:rPr>
                      <m:t> </m:t>
                    </m:r>
                  </m:oMath>
                </a14:m>
                <a:r>
                  <a:rPr lang="en-US" sz="2800" dirty="0"/>
                  <a:t> </a:t>
                </a:r>
                <a14:m>
                  <m:oMath xmlns:m="http://schemas.openxmlformats.org/officeDocument/2006/math">
                    <m:r>
                      <a:rPr lang="en-US" sz="2800" i="1">
                        <a:latin typeface="Cambria Math" charset="0"/>
                        <a:ea typeface="Cambria Math" charset="0"/>
                        <a:cs typeface="Cambria Math" charset="0"/>
                      </a:rPr>
                      <m:t>00101101</m:t>
                    </m:r>
                    <m:r>
                      <a:rPr lang="en-US" sz="2800">
                        <a:latin typeface="Cambria Math" charset="0"/>
                        <a:ea typeface="Cambria Math" charset="0"/>
                        <a:cs typeface="Cambria Math" charset="0"/>
                      </a:rPr>
                      <m:t>00</m:t>
                    </m:r>
                    <m:r>
                      <a:rPr lang="en-US" sz="2800" b="0" i="0" smtClean="0">
                        <a:latin typeface="Cambria Math" charset="0"/>
                        <a:ea typeface="Cambria Math" charset="0"/>
                        <a:cs typeface="Cambria Math" charset="0"/>
                      </a:rPr>
                      <m:t>0000…0</m:t>
                    </m:r>
                  </m:oMath>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884088" y="5140136"/>
                <a:ext cx="6334811" cy="523220"/>
              </a:xfrm>
              <a:prstGeom prst="rect">
                <a:avLst/>
              </a:prstGeom>
              <a:blipFill rotWithShape="0">
                <a:blip r:embed="rId7"/>
                <a:stretch>
                  <a:fillRect/>
                </a:stretch>
              </a:blipFill>
            </p:spPr>
            <p:txBody>
              <a:bodyPr/>
              <a:lstStyle/>
              <a:p>
                <a:r>
                  <a:rPr lang="en-US">
                    <a:noFill/>
                  </a:rPr>
                  <a:t> </a:t>
                </a:r>
              </a:p>
            </p:txBody>
          </p:sp>
        </mc:Fallback>
      </mc:AlternateContent>
      <p:sp>
        <p:nvSpPr>
          <p:cNvPr id="2" name="TextBox 1"/>
          <p:cNvSpPr txBox="1"/>
          <p:nvPr/>
        </p:nvSpPr>
        <p:spPr>
          <a:xfrm>
            <a:off x="387626" y="2590800"/>
            <a:ext cx="535724" cy="3108543"/>
          </a:xfrm>
          <a:prstGeom prst="rect">
            <a:avLst/>
          </a:prstGeom>
          <a:noFill/>
        </p:spPr>
        <p:txBody>
          <a:bodyPr wrap="none" rtlCol="0">
            <a:spAutoFit/>
          </a:bodyPr>
          <a:lstStyle/>
          <a:p>
            <a:r>
              <a:rPr lang="en-US" sz="2800" dirty="0"/>
              <a:t>A)</a:t>
            </a:r>
          </a:p>
          <a:p>
            <a:endParaRPr lang="en-US" sz="2800" dirty="0"/>
          </a:p>
          <a:p>
            <a:r>
              <a:rPr lang="en-US" sz="2800" dirty="0"/>
              <a:t>B)</a:t>
            </a:r>
          </a:p>
          <a:p>
            <a:endParaRPr lang="en-US" sz="2800" dirty="0"/>
          </a:p>
          <a:p>
            <a:r>
              <a:rPr lang="en-US" sz="2800" dirty="0"/>
              <a:t>C)</a:t>
            </a:r>
          </a:p>
          <a:p>
            <a:endParaRPr lang="en-US" sz="2800" dirty="0"/>
          </a:p>
          <a:p>
            <a:r>
              <a:rPr lang="en-US" sz="2800" dirty="0"/>
              <a:t>D)</a:t>
            </a:r>
          </a:p>
        </p:txBody>
      </p:sp>
      <p:sp>
        <p:nvSpPr>
          <p:cNvPr id="3" name="Left Brace 2"/>
          <p:cNvSpPr/>
          <p:nvPr/>
        </p:nvSpPr>
        <p:spPr>
          <a:xfrm rot="16200000">
            <a:off x="5246921" y="4071475"/>
            <a:ext cx="457200" cy="34834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p:cNvSpPr/>
          <p:nvPr/>
        </p:nvSpPr>
        <p:spPr>
          <a:xfrm>
            <a:off x="4948773" y="6024592"/>
            <a:ext cx="1053495" cy="461665"/>
          </a:xfrm>
          <a:prstGeom prst="rect">
            <a:avLst/>
          </a:prstGeom>
        </p:spPr>
        <p:txBody>
          <a:bodyPr wrap="none">
            <a:spAutoFit/>
          </a:bodyPr>
          <a:lstStyle/>
          <a:p>
            <a:pPr algn="ctr"/>
            <a:r>
              <a:rPr lang="en-US" sz="2400" dirty="0"/>
              <a:t>(52-bit)</a:t>
            </a:r>
          </a:p>
        </p:txBody>
      </p:sp>
    </p:spTree>
    <p:extLst>
      <p:ext uri="{BB962C8B-B14F-4D97-AF65-F5344CB8AC3E}">
        <p14:creationId xmlns:p14="http://schemas.microsoft.com/office/powerpoint/2010/main" val="132610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(Unsigned) Fixed-point </a:t>
            </a:r>
            <a:r>
              <a:rPr lang="en-US" dirty="0"/>
              <a:t>representation</a:t>
            </a:r>
          </a:p>
        </p:txBody>
      </p:sp>
      <mc:AlternateContent xmlns:mc="http://schemas.openxmlformats.org/markup-compatibility/2006" xmlns:a14="http://schemas.microsoft.com/office/drawing/2010/main">
        <mc:Choice Requires="a14">
          <p:sp>
            <p:nvSpPr>
              <p:cNvPr id="10" name="Rectangle 9"/>
              <p:cNvSpPr/>
              <p:nvPr/>
            </p:nvSpPr>
            <p:spPr>
              <a:xfrm>
                <a:off x="381000" y="1165506"/>
                <a:ext cx="8763000" cy="3416320"/>
              </a:xfrm>
              <a:prstGeom prst="rect">
                <a:avLst/>
              </a:prstGeom>
            </p:spPr>
            <p:txBody>
              <a:bodyPr wrap="square">
                <a:spAutoFit/>
              </a:bodyPr>
              <a:lstStyle/>
              <a:p>
                <a:r>
                  <a:rPr lang="en-US" sz="2400" dirty="0"/>
                  <a:t>Suppose we have 64 bits to store a real number, where 32 bits store the integer part and 32 bits store the fractional part:</a:t>
                </a:r>
              </a:p>
              <a:p>
                <a:endParaRPr lang="en-US" sz="2400" dirty="0"/>
              </a:p>
              <a:p>
                <a:endParaRPr lang="en-US" sz="2400" dirty="0"/>
              </a:p>
              <a:p>
                <a:endParaRPr lang="en-US" sz="2400" dirty="0"/>
              </a:p>
              <a:p>
                <a:endParaRPr lang="en-US" sz="2400" dirty="0"/>
              </a:p>
              <a:p>
                <a:endParaRPr lang="en-US" sz="2400" b="1" u="sng" dirty="0"/>
              </a:p>
              <a:p>
                <a:r>
                  <a:rPr lang="en-US" sz="2400" b="1" u="sng" dirty="0"/>
                  <a:t>Smallest number</a:t>
                </a:r>
                <a:r>
                  <a:rPr lang="is-IS" sz="2400" dirty="0">
                    <a:ea typeface="Cambria Math" charset="0"/>
                    <a:cs typeface="Cambria Math" charset="0"/>
                  </a:rPr>
                  <a:t> </a:t>
                </a:r>
                <a14:m>
                  <m:oMath xmlns:m="http://schemas.openxmlformats.org/officeDocument/2006/math">
                    <m:r>
                      <a:rPr lang="is-IS" sz="2400" i="1">
                        <a:latin typeface="Cambria Math" charset="0"/>
                        <a:ea typeface="Cambria Math" charset="0"/>
                        <a:cs typeface="Cambria Math" charset="0"/>
                      </a:rPr>
                      <m:t>→</m:t>
                    </m:r>
                    <m:r>
                      <a:rPr lang="en-US" sz="2400" i="1">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ea typeface="Cambria Math" charset="0"/>
                            <a:cs typeface="Cambria Math" charset="0"/>
                          </a:rPr>
                        </m:ctrlPr>
                      </m:sSupPr>
                      <m:e>
                        <m:r>
                          <a:rPr lang="en-US" sz="2400" i="1">
                            <a:solidFill>
                              <a:srgbClr val="FF0000"/>
                            </a:solidFill>
                            <a:latin typeface="Cambria Math" charset="0"/>
                            <a:ea typeface="Cambria Math" charset="0"/>
                            <a:cs typeface="Cambria Math" charset="0"/>
                          </a:rPr>
                          <m:t>10</m:t>
                        </m:r>
                      </m:e>
                      <m:sup>
                        <m:r>
                          <a:rPr lang="en-US" sz="2400" i="1">
                            <a:solidFill>
                              <a:srgbClr val="FF0000"/>
                            </a:solidFill>
                            <a:latin typeface="Cambria Math" charset="0"/>
                            <a:ea typeface="Cambria Math" charset="0"/>
                            <a:cs typeface="Cambria Math" charset="0"/>
                          </a:rPr>
                          <m:t>−10</m:t>
                        </m:r>
                      </m:sup>
                    </m:sSup>
                  </m:oMath>
                </a14:m>
                <a:endParaRPr lang="en-US" sz="2400" i="1" dirty="0">
                  <a:solidFill>
                    <a:srgbClr val="FF0000"/>
                  </a:solidFill>
                  <a:latin typeface="Cambria Math" charset="0"/>
                  <a:ea typeface="Cambria Math" charset="0"/>
                  <a:cs typeface="Cambria Math" charset="0"/>
                </a:endParaRPr>
              </a:p>
              <a:p>
                <a:r>
                  <a:rPr lang="en-US" sz="2400" b="1" u="sng" dirty="0"/>
                  <a:t>Largest number </a:t>
                </a:r>
                <a14:m>
                  <m:oMath xmlns:m="http://schemas.openxmlformats.org/officeDocument/2006/math">
                    <m:r>
                      <a:rPr lang="is-IS" sz="2400" i="1">
                        <a:latin typeface="Cambria Math" charset="0"/>
                        <a:ea typeface="Cambria Math" charset="0"/>
                        <a:cs typeface="Cambria Math" charset="0"/>
                      </a:rPr>
                      <m:t>→</m:t>
                    </m:r>
                    <m:r>
                      <a:rPr lang="en-US" sz="2400" b="0" i="1" smtClean="0">
                        <a:latin typeface="Cambria Math" panose="02040503050406030204" pitchFamily="18" charset="0"/>
                        <a:ea typeface="Cambria Math" charset="0"/>
                        <a:cs typeface="Cambria Math" charset="0"/>
                      </a:rPr>
                      <m:t> </m:t>
                    </m:r>
                    <m:r>
                      <a:rPr lang="en-US" sz="2400" i="1">
                        <a:solidFill>
                          <a:srgbClr val="FF0000"/>
                        </a:solidFill>
                        <a:latin typeface="Cambria Math" charset="0"/>
                        <a:ea typeface="Cambria Math" charset="0"/>
                        <a:cs typeface="Cambria Math" charset="0"/>
                      </a:rPr>
                      <m:t>≈</m:t>
                    </m:r>
                    <m:sSup>
                      <m:sSupPr>
                        <m:ctrlPr>
                          <a:rPr lang="en-US" sz="2400" i="1">
                            <a:solidFill>
                              <a:srgbClr val="FF0000"/>
                            </a:solidFill>
                            <a:latin typeface="Cambria Math" panose="02040503050406030204" pitchFamily="18" charset="0"/>
                            <a:ea typeface="Cambria Math" charset="0"/>
                            <a:cs typeface="Cambria Math" charset="0"/>
                          </a:rPr>
                        </m:ctrlPr>
                      </m:sSupPr>
                      <m:e>
                        <m:r>
                          <a:rPr lang="en-US" sz="2400" i="1">
                            <a:solidFill>
                              <a:srgbClr val="FF0000"/>
                            </a:solidFill>
                            <a:latin typeface="Cambria Math" charset="0"/>
                            <a:ea typeface="Cambria Math" charset="0"/>
                            <a:cs typeface="Cambria Math" charset="0"/>
                          </a:rPr>
                          <m:t>10</m:t>
                        </m:r>
                      </m:e>
                      <m:sup>
                        <m:r>
                          <a:rPr lang="en-US" sz="2400" i="1">
                            <a:solidFill>
                              <a:srgbClr val="FF0000"/>
                            </a:solidFill>
                            <a:latin typeface="Cambria Math" charset="0"/>
                            <a:ea typeface="Cambria Math" charset="0"/>
                            <a:cs typeface="Cambria Math" charset="0"/>
                          </a:rPr>
                          <m:t>9</m:t>
                        </m:r>
                      </m:sup>
                    </m:sSup>
                  </m:oMath>
                </a14:m>
                <a:endParaRPr lang="en-US" sz="2400" i="1" dirty="0">
                  <a:solidFill>
                    <a:srgbClr val="FF0000"/>
                  </a:solidFill>
                  <a:latin typeface="Cambria Math" charset="0"/>
                  <a:ea typeface="Cambria Math" charset="0"/>
                  <a:cs typeface="Cambria Math"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81000" y="1165506"/>
                <a:ext cx="8763000" cy="3416320"/>
              </a:xfrm>
              <a:prstGeom prst="rect">
                <a:avLst/>
              </a:prstGeom>
              <a:blipFill>
                <a:blip r:embed="rId2"/>
                <a:stretch>
                  <a:fillRect l="-1013" t="-1481"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92745" y="2143413"/>
                <a:ext cx="7278082" cy="1038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ctrlPr>
                                <a:rPr lang="mr-IN"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31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𝑎</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2</m:t>
                                  </m:r>
                                </m:sub>
                              </m:sSub>
                              <m:sSub>
                                <m:sSubPr>
                                  <m:ctrlPr>
                                    <a:rPr lang="en-US" sz="2400" i="1">
                                      <a:latin typeface="Cambria Math" panose="02040503050406030204" pitchFamily="18" charset="0"/>
                                    </a:rPr>
                                  </m:ctrlPr>
                                </m:sSubPr>
                                <m:e>
                                  <m:r>
                                    <a:rPr lang="en-US" sz="2400" b="0" i="1" smtClean="0">
                                      <a:latin typeface="Cambria Math" charset="0"/>
                                    </a:rPr>
                                    <m:t>𝑏</m:t>
                                  </m:r>
                                </m:e>
                                <m:sub>
                                  <m:r>
                                    <a:rPr lang="en-US" sz="2400" b="0" i="1" smtClean="0">
                                      <a:latin typeface="Cambria Math" charset="0"/>
                                    </a:rPr>
                                    <m:t>3</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𝑏</m:t>
                                  </m:r>
                                </m:e>
                                <m:sub>
                                  <m:r>
                                    <a:rPr lang="en-US" sz="2400" i="1">
                                      <a:latin typeface="Cambria Math" charset="0"/>
                                    </a:rPr>
                                    <m:t>3</m:t>
                                  </m:r>
                                  <m:r>
                                    <a:rPr lang="en-US" sz="2400" b="0" i="1" smtClean="0">
                                      <a:latin typeface="Cambria Math" charset="0"/>
                                    </a:rPr>
                                    <m:t>2</m:t>
                                  </m:r>
                                </m:sub>
                              </m:sSub>
                            </m:e>
                          </m:d>
                        </m:e>
                        <m:sub>
                          <m:r>
                            <a:rPr lang="en-US" sz="2400" b="0" i="1" smtClean="0">
                              <a:latin typeface="Cambria Math" charset="0"/>
                            </a:rPr>
                            <m:t>2</m:t>
                          </m:r>
                        </m:sub>
                      </m:sSub>
                      <m:r>
                        <a:rPr lang="en-US" sz="2400" b="0" i="1" smtClean="0">
                          <a:latin typeface="Cambria Math" charset="0"/>
                        </a:rPr>
                        <m:t>=</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𝑘</m:t>
                          </m:r>
                          <m:r>
                            <a:rPr lang="en-US" sz="2400" b="0" i="1" smtClean="0">
                              <a:latin typeface="Cambria Math" charset="0"/>
                            </a:rPr>
                            <m:t>=0</m:t>
                          </m:r>
                        </m:sub>
                        <m:sup>
                          <m:r>
                            <a:rPr lang="en-US" sz="2400" b="0" i="1" smtClean="0">
                              <a:latin typeface="Cambria Math" charset="0"/>
                            </a:rPr>
                            <m:t>31</m:t>
                          </m:r>
                        </m:sup>
                        <m:e>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𝑘</m:t>
                              </m:r>
                            </m:sub>
                          </m:sSub>
                          <m:sSup>
                            <m:sSupPr>
                              <m:ctrlPr>
                                <a:rPr lang="en-US" sz="2400" b="0" i="1" smtClean="0">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rPr>
                                <m:t>𝑘</m:t>
                              </m:r>
                            </m:sup>
                          </m:sSup>
                        </m:e>
                      </m:nary>
                      <m:r>
                        <a:rPr lang="en-US" sz="2400" b="0" i="1" smtClean="0">
                          <a:latin typeface="Cambria Math" charset="0"/>
                        </a:rPr>
                        <m:t>+</m:t>
                      </m:r>
                      <m:nary>
                        <m:naryPr>
                          <m:chr m:val="∑"/>
                          <m:ctrlPr>
                            <a:rPr lang="is-IS" sz="2400" i="1">
                              <a:latin typeface="Cambria Math" panose="02040503050406030204" pitchFamily="18" charset="0"/>
                            </a:rPr>
                          </m:ctrlPr>
                        </m:naryPr>
                        <m:sub>
                          <m:r>
                            <m:rPr>
                              <m:brk m:alnAt="23"/>
                            </m:rPr>
                            <a:rPr lang="en-US" sz="2400" i="1">
                              <a:latin typeface="Cambria Math" charset="0"/>
                            </a:rPr>
                            <m:t>𝑘</m:t>
                          </m:r>
                          <m:r>
                            <a:rPr lang="en-US" sz="2400" i="1">
                              <a:latin typeface="Cambria Math" charset="0"/>
                            </a:rPr>
                            <m:t>=</m:t>
                          </m:r>
                          <m:r>
                            <a:rPr lang="en-US" sz="2400" b="0" i="1" smtClean="0">
                              <a:latin typeface="Cambria Math" charset="0"/>
                            </a:rPr>
                            <m:t>1</m:t>
                          </m:r>
                        </m:sub>
                        <m:sup>
                          <m:r>
                            <a:rPr lang="en-US" sz="2400" b="0" i="1" smtClean="0">
                              <a:latin typeface="Cambria Math" charset="0"/>
                              <a:ea typeface="Cambria Math" charset="0"/>
                              <a:cs typeface="Cambria Math" charset="0"/>
                            </a:rPr>
                            <m:t>32</m:t>
                          </m:r>
                        </m:sup>
                        <m:e>
                          <m:sSub>
                            <m:sSubPr>
                              <m:ctrlPr>
                                <a:rPr lang="en-US" sz="2400" i="1">
                                  <a:latin typeface="Cambria Math" panose="02040503050406030204" pitchFamily="18" charset="0"/>
                                </a:rPr>
                              </m:ctrlPr>
                            </m:sSubPr>
                            <m:e>
                              <m:r>
                                <a:rPr lang="en-US" sz="2400" b="0" i="1" smtClean="0">
                                  <a:latin typeface="Cambria Math" charset="0"/>
                                </a:rPr>
                                <m:t>𝑏</m:t>
                              </m:r>
                            </m:e>
                            <m:sub>
                              <m:r>
                                <a:rPr lang="en-US" sz="2400" i="1">
                                  <a:latin typeface="Cambria Math" charset="0"/>
                                </a:rPr>
                                <m:t>𝑘</m:t>
                              </m:r>
                            </m:sub>
                          </m:sSub>
                          <m:sSup>
                            <m:sSupPr>
                              <m:ctrlPr>
                                <a:rPr lang="en-US" sz="2400" i="1">
                                  <a:latin typeface="Cambria Math" panose="02040503050406030204" pitchFamily="18" charset="0"/>
                                </a:rPr>
                              </m:ctrlPr>
                            </m:sSupPr>
                            <m:e>
                              <m:r>
                                <a:rPr lang="en-US" sz="2400" b="0" i="1" smtClean="0">
                                  <a:latin typeface="Cambria Math" charset="0"/>
                                </a:rPr>
                                <m:t> </m:t>
                              </m:r>
                              <m:r>
                                <a:rPr lang="en-US" sz="2400" b="0" i="1" smtClean="0">
                                  <a:latin typeface="Cambria Math" charset="0"/>
                                  <a:ea typeface="Cambria Math" charset="0"/>
                                  <a:cs typeface="Cambria Math" charset="0"/>
                                </a:rPr>
                                <m:t>2</m:t>
                              </m:r>
                            </m:e>
                            <m:sup>
                              <m:r>
                                <a:rPr lang="en-US" sz="2400" b="0" i="1" smtClean="0">
                                  <a:latin typeface="Cambria Math" charset="0"/>
                                  <a:ea typeface="Cambria Math" charset="0"/>
                                  <a:cs typeface="Cambria Math" charset="0"/>
                                </a:rPr>
                                <m:t>−</m:t>
                              </m:r>
                              <m:r>
                                <a:rPr lang="en-US" sz="2400" i="1">
                                  <a:latin typeface="Cambria Math" charset="0"/>
                                </a:rPr>
                                <m:t>𝑘</m:t>
                              </m:r>
                            </m:sup>
                          </m:sSup>
                        </m:e>
                      </m:nary>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892745" y="2143413"/>
                <a:ext cx="7278082" cy="1038618"/>
              </a:xfrm>
              <a:prstGeom prst="rect">
                <a:avLst/>
              </a:prstGeom>
              <a:blipFill rotWithShape="0">
                <a:blip r:embed="rId3"/>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FFF6B6D7-2219-CF48-B8FB-F5FB965E4E64}"/>
              </a:ext>
            </a:extLst>
          </p:cNvPr>
          <p:cNvCxnSpPr/>
          <p:nvPr/>
        </p:nvCxnSpPr>
        <p:spPr>
          <a:xfrm>
            <a:off x="297326" y="5181600"/>
            <a:ext cx="852565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F9B35D9-3BB6-C049-9F88-09E54D582901}"/>
                  </a:ext>
                </a:extLst>
              </p:cNvPr>
              <p:cNvSpPr txBox="1"/>
              <p:nvPr/>
            </p:nvSpPr>
            <p:spPr>
              <a:xfrm>
                <a:off x="262349" y="5410200"/>
                <a:ext cx="25968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0</m:t>
                      </m:r>
                    </m:oMath>
                  </m:oMathPara>
                </a14:m>
                <a:endParaRPr lang="en-US" sz="2600" dirty="0"/>
              </a:p>
            </p:txBody>
          </p:sp>
        </mc:Choice>
        <mc:Fallback xmlns="">
          <p:sp>
            <p:nvSpPr>
              <p:cNvPr id="7" name="TextBox 6">
                <a:extLst>
                  <a:ext uri="{FF2B5EF4-FFF2-40B4-BE49-F238E27FC236}">
                    <a16:creationId xmlns:a16="http://schemas.microsoft.com/office/drawing/2014/main" id="{6F9B35D9-3BB6-C049-9F88-09E54D582901}"/>
                  </a:ext>
                </a:extLst>
              </p:cNvPr>
              <p:cNvSpPr txBox="1">
                <a:spLocks noRot="1" noChangeAspect="1" noMove="1" noResize="1" noEditPoints="1" noAdjustHandles="1" noChangeArrowheads="1" noChangeShapeType="1" noTextEdit="1"/>
              </p:cNvSpPr>
              <p:nvPr/>
            </p:nvSpPr>
            <p:spPr>
              <a:xfrm>
                <a:off x="262349" y="5410200"/>
                <a:ext cx="259686" cy="400110"/>
              </a:xfrm>
              <a:prstGeom prst="rect">
                <a:avLst/>
              </a:prstGeom>
              <a:blipFill>
                <a:blip r:embed="rId4"/>
                <a:stretch>
                  <a:fillRect l="-28571"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669A99-0784-E94B-8D5A-41EF19586F0F}"/>
                  </a:ext>
                </a:extLst>
              </p:cNvPr>
              <p:cNvSpPr txBox="1"/>
              <p:nvPr/>
            </p:nvSpPr>
            <p:spPr>
              <a:xfrm>
                <a:off x="8623035" y="5410200"/>
                <a:ext cx="359073"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m:t>
                      </m:r>
                    </m:oMath>
                  </m:oMathPara>
                </a14:m>
                <a:endParaRPr lang="en-US" sz="2600" dirty="0"/>
              </a:p>
            </p:txBody>
          </p:sp>
        </mc:Choice>
        <mc:Fallback xmlns="">
          <p:sp>
            <p:nvSpPr>
              <p:cNvPr id="8" name="TextBox 7">
                <a:extLst>
                  <a:ext uri="{FF2B5EF4-FFF2-40B4-BE49-F238E27FC236}">
                    <a16:creationId xmlns:a16="http://schemas.microsoft.com/office/drawing/2014/main" id="{BC669A99-0784-E94B-8D5A-41EF19586F0F}"/>
                  </a:ext>
                </a:extLst>
              </p:cNvPr>
              <p:cNvSpPr txBox="1">
                <a:spLocks noRot="1" noChangeAspect="1" noMove="1" noResize="1" noEditPoints="1" noAdjustHandles="1" noChangeArrowheads="1" noChangeShapeType="1" noTextEdit="1"/>
              </p:cNvSpPr>
              <p:nvPr/>
            </p:nvSpPr>
            <p:spPr>
              <a:xfrm>
                <a:off x="8623035" y="5410200"/>
                <a:ext cx="359073" cy="400110"/>
              </a:xfrm>
              <a:prstGeom prst="rect">
                <a:avLst/>
              </a:prstGeom>
              <a:blipFill>
                <a:blip r:embed="rId5"/>
                <a:stretch>
                  <a:fillRect l="-10345" r="-10345"/>
                </a:stretch>
              </a:blipFill>
            </p:spPr>
            <p:txBody>
              <a:bodyPr/>
              <a:lstStyle/>
              <a:p>
                <a:r>
                  <a:rPr lang="en-US">
                    <a:noFill/>
                  </a:rPr>
                  <a:t> </a:t>
                </a:r>
              </a:p>
            </p:txBody>
          </p:sp>
        </mc:Fallback>
      </mc:AlternateContent>
    </p:spTree>
    <p:extLst>
      <p:ext uri="{BB962C8B-B14F-4D97-AF65-F5344CB8AC3E}">
        <p14:creationId xmlns:p14="http://schemas.microsoft.com/office/powerpoint/2010/main" val="2318877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66831"/>
            <a:ext cx="7772400" cy="1143000"/>
          </a:xfrm>
          <a:prstGeom prst="rect">
            <a:avLst/>
          </a:prstGeom>
        </p:spPr>
        <p:txBody>
          <a:bodyPr bIns="91440" anchor="b" anchorCtr="0">
            <a:normAutofit fontScale="92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t>(Unsigned) Fixed-point </a:t>
            </a:r>
            <a:r>
              <a:rPr lang="en-US" dirty="0"/>
              <a:t>representation</a:t>
            </a:r>
          </a:p>
        </p:txBody>
      </p:sp>
      <mc:AlternateContent xmlns:mc="http://schemas.openxmlformats.org/markup-compatibility/2006" xmlns:a14="http://schemas.microsoft.com/office/drawing/2010/main">
        <mc:Choice Requires="a14">
          <p:sp>
            <p:nvSpPr>
              <p:cNvPr id="10" name="Rectangle 9"/>
              <p:cNvSpPr/>
              <p:nvPr/>
            </p:nvSpPr>
            <p:spPr>
              <a:xfrm>
                <a:off x="381000" y="1219200"/>
                <a:ext cx="8309548" cy="5262979"/>
              </a:xfrm>
              <a:prstGeom prst="rect">
                <a:avLst/>
              </a:prstGeom>
            </p:spPr>
            <p:txBody>
              <a:bodyPr wrap="square">
                <a:spAutoFit/>
              </a:bodyPr>
              <a:lstStyle/>
              <a:p>
                <a:r>
                  <a:rPr lang="en-US" sz="2400" b="1" dirty="0"/>
                  <a:t>Range</a:t>
                </a:r>
                <a:r>
                  <a:rPr lang="en-US" sz="2400" dirty="0"/>
                  <a:t>: difference between the largest and smallest numbers possible. </a:t>
                </a:r>
              </a:p>
              <a:p>
                <a:pPr algn="ctr"/>
                <a:r>
                  <a:rPr lang="en-US" sz="2400" dirty="0"/>
                  <a:t>More bits for the integer part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increase range</a:t>
                </a:r>
              </a:p>
              <a:p>
                <a:endParaRPr lang="en-US" sz="2400" dirty="0"/>
              </a:p>
              <a:p>
                <a:r>
                  <a:rPr lang="en-US" sz="2400" b="1" dirty="0"/>
                  <a:t>Precision</a:t>
                </a:r>
                <a:r>
                  <a:rPr lang="en-US" sz="2400" dirty="0"/>
                  <a:t>: smallest possible difference between any two numbers</a:t>
                </a:r>
              </a:p>
              <a:p>
                <a:pPr algn="ctr"/>
                <a:r>
                  <a:rPr lang="en-US" sz="2400" dirty="0"/>
                  <a:t>More bits  for the fractional part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increase precision</a:t>
                </a:r>
              </a:p>
              <a:p>
                <a:pPr algn="ctr"/>
                <a:endParaRPr lang="en-US" sz="2400" dirty="0"/>
              </a:p>
              <a:p>
                <a:pPr algn="ctr"/>
                <a:endParaRPr lang="en-US" sz="2400" dirty="0"/>
              </a:p>
              <a:p>
                <a:pPr algn="ctr"/>
                <a:endParaRPr lang="en-US" sz="2400" dirty="0"/>
              </a:p>
              <a:p>
                <a:endParaRPr lang="en-US" sz="2400" dirty="0"/>
              </a:p>
              <a:p>
                <a:r>
                  <a:rPr lang="en-US" sz="2400" dirty="0"/>
                  <a:t>Wherever we put the binary point, there is a trade-off between  the amount of range and precision. </a:t>
                </a:r>
                <a:r>
                  <a:rPr lang="en-US" sz="2400" b="1" dirty="0"/>
                  <a:t>It can be hard to decide how much you need of each!</a:t>
                </a:r>
              </a:p>
              <a:p>
                <a:endParaRPr lang="en-US" sz="2400" dirty="0"/>
              </a:p>
              <a:p>
                <a:pPr algn="ctr"/>
                <a:r>
                  <a:rPr lang="en-US" sz="2400" b="1" dirty="0"/>
                  <a:t>Fix: Let the binary point “float”</a:t>
                </a:r>
              </a:p>
            </p:txBody>
          </p:sp>
        </mc:Choice>
        <mc:Fallback xmlns="">
          <p:sp>
            <p:nvSpPr>
              <p:cNvPr id="10" name="Rectangle 9"/>
              <p:cNvSpPr>
                <a:spLocks noRot="1" noChangeAspect="1" noMove="1" noResize="1" noEditPoints="1" noAdjustHandles="1" noChangeArrowheads="1" noChangeShapeType="1" noTextEdit="1"/>
              </p:cNvSpPr>
              <p:nvPr/>
            </p:nvSpPr>
            <p:spPr>
              <a:xfrm>
                <a:off x="381000" y="1219200"/>
                <a:ext cx="8309548" cy="5262979"/>
              </a:xfrm>
              <a:prstGeom prst="rect">
                <a:avLst/>
              </a:prstGeom>
              <a:blipFill>
                <a:blip r:embed="rId3"/>
                <a:stretch>
                  <a:fillRect l="-1069" t="-966" b="-16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860394A-C8FE-AE40-9EBC-A60ACC3FFFEA}"/>
                  </a:ext>
                </a:extLst>
              </p:cNvPr>
              <p:cNvSpPr/>
              <p:nvPr/>
            </p:nvSpPr>
            <p:spPr>
              <a:xfrm>
                <a:off x="597804" y="3604467"/>
                <a:ext cx="2794996"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a:latin typeface="Cambria Math" panose="02040503050406030204" pitchFamily="18" charset="0"/>
                            </a:rPr>
                          </m:ctrlPr>
                        </m:sSubPr>
                        <m:e>
                          <m:d>
                            <m:dPr>
                              <m:ctrlPr>
                                <a:rPr lang="mr-IN"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0</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3</m:t>
                                  </m:r>
                                </m:sub>
                              </m:sSub>
                            </m:e>
                          </m:d>
                        </m:e>
                        <m:sub>
                          <m:r>
                            <a:rPr lang="en-US" sz="2600" i="1">
                              <a:latin typeface="Cambria Math" charset="0"/>
                            </a:rPr>
                            <m:t>2</m:t>
                          </m:r>
                        </m:sub>
                      </m:sSub>
                    </m:oMath>
                  </m:oMathPara>
                </a14:m>
                <a:endParaRPr lang="en-US" sz="2600" dirty="0"/>
              </a:p>
            </p:txBody>
          </p:sp>
        </mc:Choice>
        <mc:Fallback xmlns="">
          <p:sp>
            <p:nvSpPr>
              <p:cNvPr id="9" name="Rectangle 8">
                <a:extLst>
                  <a:ext uri="{FF2B5EF4-FFF2-40B4-BE49-F238E27FC236}">
                    <a16:creationId xmlns:a16="http://schemas.microsoft.com/office/drawing/2014/main" id="{6860394A-C8FE-AE40-9EBC-A60ACC3FFFEA}"/>
                  </a:ext>
                </a:extLst>
              </p:cNvPr>
              <p:cNvSpPr>
                <a:spLocks noRot="1" noChangeAspect="1" noMove="1" noResize="1" noEditPoints="1" noAdjustHandles="1" noChangeArrowheads="1" noChangeShapeType="1" noTextEdit="1"/>
              </p:cNvSpPr>
              <p:nvPr/>
            </p:nvSpPr>
            <p:spPr>
              <a:xfrm>
                <a:off x="597804" y="3604467"/>
                <a:ext cx="2794996"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D8A86A3-7BEF-7246-B38C-22B87B935FAB}"/>
                  </a:ext>
                </a:extLst>
              </p:cNvPr>
              <p:cNvSpPr/>
              <p:nvPr/>
            </p:nvSpPr>
            <p:spPr>
              <a:xfrm>
                <a:off x="4953000" y="3604467"/>
                <a:ext cx="2871940"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d>
                            <m:dPr>
                              <m:ctrlPr>
                                <a:rPr lang="mr-IN"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𝑎</m:t>
                                  </m:r>
                                </m:e>
                                <m:sub>
                                  <m:r>
                                    <a:rPr lang="en-US" sz="2600" i="1">
                                      <a:latin typeface="Cambria Math" charset="0"/>
                                    </a:rPr>
                                    <m:t>0</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1</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2</m:t>
                                  </m:r>
                                </m:sub>
                              </m:sSub>
                              <m:sSub>
                                <m:sSubPr>
                                  <m:ctrlPr>
                                    <a:rPr lang="en-US" sz="2600" i="1">
                                      <a:latin typeface="Cambria Math" panose="02040503050406030204" pitchFamily="18" charset="0"/>
                                    </a:rPr>
                                  </m:ctrlPr>
                                </m:sSubPr>
                                <m:e>
                                  <m:r>
                                    <a:rPr lang="en-US" sz="2600" i="1">
                                      <a:latin typeface="Cambria Math" charset="0"/>
                                    </a:rPr>
                                    <m:t>𝑏</m:t>
                                  </m:r>
                                </m:e>
                                <m:sub>
                                  <m:r>
                                    <a:rPr lang="en-US" sz="2600" i="1">
                                      <a:latin typeface="Cambria Math" charset="0"/>
                                    </a:rPr>
                                    <m:t>3</m:t>
                                  </m:r>
                                </m:sub>
                              </m:sSub>
                              <m:sSub>
                                <m:sSubPr>
                                  <m:ctrlPr>
                                    <a:rPr lang="en-US" sz="2600" i="1">
                                      <a:latin typeface="Cambria Math" panose="02040503050406030204" pitchFamily="18" charset="0"/>
                                    </a:rPr>
                                  </m:ctrlPr>
                                </m:sSubPr>
                                <m:e>
                                  <m:r>
                                    <a:rPr lang="en-US" sz="2600" i="1">
                                      <a:latin typeface="Cambria Math" charset="0"/>
                                    </a:rPr>
                                    <m:t>𝑏</m:t>
                                  </m:r>
                                </m:e>
                                <m:sub>
                                  <m:r>
                                    <a:rPr lang="en-US" sz="2600" b="0" i="1" smtClean="0">
                                      <a:latin typeface="Cambria Math" panose="02040503050406030204" pitchFamily="18" charset="0"/>
                                    </a:rPr>
                                    <m:t>4</m:t>
                                  </m:r>
                                </m:sub>
                              </m:sSub>
                            </m:e>
                          </m:d>
                        </m:e>
                        <m:sub>
                          <m:r>
                            <a:rPr lang="en-US" sz="2600" i="1">
                              <a:latin typeface="Cambria Math" charset="0"/>
                            </a:rPr>
                            <m:t>2</m:t>
                          </m:r>
                        </m:sub>
                      </m:sSub>
                    </m:oMath>
                  </m:oMathPara>
                </a14:m>
                <a:endParaRPr lang="en-US" sz="2600" dirty="0"/>
              </a:p>
            </p:txBody>
          </p:sp>
        </mc:Choice>
        <mc:Fallback xmlns="">
          <p:sp>
            <p:nvSpPr>
              <p:cNvPr id="11" name="Rectangle 10">
                <a:extLst>
                  <a:ext uri="{FF2B5EF4-FFF2-40B4-BE49-F238E27FC236}">
                    <a16:creationId xmlns:a16="http://schemas.microsoft.com/office/drawing/2014/main" id="{7D8A86A3-7BEF-7246-B38C-22B87B935FAB}"/>
                  </a:ext>
                </a:extLst>
              </p:cNvPr>
              <p:cNvSpPr>
                <a:spLocks noRot="1" noChangeAspect="1" noMove="1" noResize="1" noEditPoints="1" noAdjustHandles="1" noChangeArrowheads="1" noChangeShapeType="1" noTextEdit="1"/>
              </p:cNvSpPr>
              <p:nvPr/>
            </p:nvSpPr>
            <p:spPr>
              <a:xfrm>
                <a:off x="4953000" y="3604467"/>
                <a:ext cx="2871940" cy="492443"/>
              </a:xfrm>
              <a:prstGeom prst="rect">
                <a:avLst/>
              </a:prstGeom>
              <a:blipFill>
                <a:blip r:embed="rId5"/>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F5A39DF-4ED6-0947-80EA-6480ED5590E4}"/>
              </a:ext>
            </a:extLst>
          </p:cNvPr>
          <p:cNvSpPr/>
          <p:nvPr/>
        </p:nvSpPr>
        <p:spPr>
          <a:xfrm>
            <a:off x="4000500" y="3612028"/>
            <a:ext cx="627095" cy="492443"/>
          </a:xfrm>
          <a:prstGeom prst="rect">
            <a:avLst/>
          </a:prstGeom>
        </p:spPr>
        <p:txBody>
          <a:bodyPr wrap="none">
            <a:spAutoFit/>
          </a:bodyPr>
          <a:lstStyle/>
          <a:p>
            <a:r>
              <a:rPr lang="en-US" sz="2600" dirty="0"/>
              <a:t>OR</a:t>
            </a:r>
          </a:p>
        </p:txBody>
      </p:sp>
    </p:spTree>
    <p:extLst>
      <p:ext uri="{BB962C8B-B14F-4D97-AF65-F5344CB8AC3E}">
        <p14:creationId xmlns:p14="http://schemas.microsoft.com/office/powerpoint/2010/main" val="210301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A7701C-B12E-9740-B750-2D2F49FA7F4F}"/>
              </a:ext>
            </a:extLst>
          </p:cNvPr>
          <p:cNvPicPr>
            <a:picLocks noChangeAspect="1"/>
          </p:cNvPicPr>
          <p:nvPr/>
        </p:nvPicPr>
        <p:blipFill rotWithShape="1">
          <a:blip r:embed="rId2"/>
          <a:srcRect b="4085"/>
          <a:stretch/>
        </p:blipFill>
        <p:spPr>
          <a:xfrm>
            <a:off x="128393" y="990600"/>
            <a:ext cx="8772955" cy="5257800"/>
          </a:xfrm>
          <a:prstGeom prst="rect">
            <a:avLst/>
          </a:prstGeom>
        </p:spPr>
      </p:pic>
    </p:spTree>
    <p:extLst>
      <p:ext uri="{BB962C8B-B14F-4D97-AF65-F5344CB8AC3E}">
        <p14:creationId xmlns:p14="http://schemas.microsoft.com/office/powerpoint/2010/main" val="379846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0930EF-897D-9441-B3A2-5D5EA5781F69}"/>
              </a:ext>
            </a:extLst>
          </p:cNvPr>
          <p:cNvPicPr>
            <a:picLocks noChangeAspect="1"/>
          </p:cNvPicPr>
          <p:nvPr/>
        </p:nvPicPr>
        <p:blipFill>
          <a:blip r:embed="rId2"/>
          <a:stretch>
            <a:fillRect/>
          </a:stretch>
        </p:blipFill>
        <p:spPr>
          <a:xfrm>
            <a:off x="152400" y="609600"/>
            <a:ext cx="8877893" cy="5813041"/>
          </a:xfrm>
          <a:prstGeom prst="rect">
            <a:avLst/>
          </a:prstGeom>
        </p:spPr>
      </p:pic>
    </p:spTree>
    <p:extLst>
      <p:ext uri="{BB962C8B-B14F-4D97-AF65-F5344CB8AC3E}">
        <p14:creationId xmlns:p14="http://schemas.microsoft.com/office/powerpoint/2010/main" val="183964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a:t>
            </a:r>
          </a:p>
        </p:txBody>
      </p:sp>
      <mc:AlternateContent xmlns:mc="http://schemas.openxmlformats.org/markup-compatibility/2006" xmlns:a14="http://schemas.microsoft.com/office/drawing/2010/main">
        <mc:Choice Requires="a14">
          <p:sp>
            <p:nvSpPr>
              <p:cNvPr id="5" name="Rectangle 4"/>
              <p:cNvSpPr/>
              <p:nvPr/>
            </p:nvSpPr>
            <p:spPr>
              <a:xfrm>
                <a:off x="393700" y="1295400"/>
                <a:ext cx="8323333" cy="4339650"/>
              </a:xfrm>
              <a:prstGeom prst="rect">
                <a:avLst/>
              </a:prstGeom>
            </p:spPr>
            <p:txBody>
              <a:bodyPr wrap="square">
                <a:spAutoFit/>
              </a:bodyPr>
              <a:lstStyle/>
              <a:p>
                <a:r>
                  <a:rPr lang="en-US" sz="2400" dirty="0"/>
                  <a:t>A floating-point number can represent numbers of different order of magnitude (very large and very small) with the same number of fixed digits.</a:t>
                </a:r>
              </a:p>
              <a:p>
                <a:endParaRPr lang="en-US" sz="2400" dirty="0"/>
              </a:p>
              <a:p>
                <a:r>
                  <a:rPr lang="en-US" sz="2400" dirty="0"/>
                  <a:t>In general, in the binary system, a floating number can be expressed as</a:t>
                </a:r>
              </a:p>
              <a:p>
                <a:endParaRPr lang="en-US" sz="2400"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𝑥</m:t>
                      </m:r>
                      <m:r>
                        <a:rPr lang="en-US" sz="3600" b="0" i="1" smtClean="0">
                          <a:latin typeface="Cambria Math" charset="0"/>
                          <a:ea typeface="Cambria Math" charset="0"/>
                          <a:cs typeface="Cambria Math" charset="0"/>
                        </a:rPr>
                        <m:t>=± </m:t>
                      </m:r>
                      <m:r>
                        <a:rPr lang="en-US" sz="3600" b="0" i="1" smtClean="0">
                          <a:latin typeface="Cambria Math" charset="0"/>
                          <a:ea typeface="Cambria Math" charset="0"/>
                          <a:cs typeface="Cambria Math" charset="0"/>
                        </a:rPr>
                        <m:t>𝑞</m:t>
                      </m:r>
                      <m:r>
                        <a:rPr lang="en-US" sz="3600" i="1">
                          <a:latin typeface="Cambria Math" charset="0"/>
                          <a:ea typeface="Cambria Math" charset="0"/>
                          <a:cs typeface="Cambria Math" charset="0"/>
                        </a:rPr>
                        <m:t> ×</m:t>
                      </m:r>
                      <m:sSup>
                        <m:sSupPr>
                          <m:ctrlPr>
                            <a:rPr lang="en-US" sz="3600" i="1">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 </m:t>
                          </m:r>
                          <m:r>
                            <a:rPr lang="en-US" sz="3600" b="0" i="1" smtClean="0">
                              <a:latin typeface="Cambria Math" charset="0"/>
                              <a:ea typeface="Cambria Math" charset="0"/>
                              <a:cs typeface="Cambria Math" charset="0"/>
                            </a:rPr>
                            <m:t>2</m:t>
                          </m:r>
                        </m:e>
                        <m:sup>
                          <m:r>
                            <a:rPr lang="en-US" sz="3600" b="0" i="1" smtClean="0">
                              <a:latin typeface="Cambria Math" charset="0"/>
                              <a:ea typeface="Cambria Math" charset="0"/>
                              <a:cs typeface="Cambria Math" charset="0"/>
                            </a:rPr>
                            <m:t>𝑚</m:t>
                          </m:r>
                        </m:sup>
                      </m:sSup>
                      <m:r>
                        <a:rPr lang="en-US" sz="3600" b="0" i="1" smtClean="0">
                          <a:latin typeface="Cambria Math" charset="0"/>
                          <a:ea typeface="Cambria Math" charset="0"/>
                          <a:cs typeface="Cambria Math" charset="0"/>
                        </a:rPr>
                        <m:t> </m:t>
                      </m:r>
                    </m:oMath>
                  </m:oMathPara>
                </a14:m>
                <a:endParaRPr lang="en-US" sz="3600" dirty="0"/>
              </a:p>
              <a:p>
                <a:endParaRPr lang="en-US" sz="2400" dirty="0"/>
              </a:p>
              <a:p>
                <a14:m>
                  <m:oMath xmlns:m="http://schemas.openxmlformats.org/officeDocument/2006/math">
                    <m:r>
                      <a:rPr lang="en-US" sz="2400" i="1">
                        <a:latin typeface="Cambria Math" charset="0"/>
                        <a:ea typeface="Cambria Math" charset="0"/>
                        <a:cs typeface="Cambria Math" charset="0"/>
                      </a:rPr>
                      <m:t>𝑞</m:t>
                    </m:r>
                    <m:r>
                      <a:rPr lang="en-US" sz="2400" i="1">
                        <a:latin typeface="Cambria Math" charset="0"/>
                        <a:ea typeface="Cambria Math" charset="0"/>
                        <a:cs typeface="Cambria Math" charset="0"/>
                      </a:rPr>
                      <m:t> </m:t>
                    </m:r>
                  </m:oMath>
                </a14:m>
                <a:r>
                  <a:rPr lang="en-US" sz="2400" dirty="0"/>
                  <a:t>is the significand, normally a fractional value in the range </a:t>
                </a:r>
                <a14:m>
                  <m:oMath xmlns:m="http://schemas.openxmlformats.org/officeDocument/2006/math">
                    <m:r>
                      <a:rPr lang="en-US" sz="2400" b="0" i="1" smtClean="0">
                        <a:latin typeface="Cambria Math" panose="02040503050406030204" pitchFamily="18" charset="0"/>
                      </a:rPr>
                      <m:t>[1.0,2.0)</m:t>
                    </m:r>
                  </m:oMath>
                </a14:m>
                <a:r>
                  <a:rPr lang="en-US" sz="2400" dirty="0"/>
                  <a:t> </a:t>
                </a:r>
              </a:p>
              <a:p>
                <a:endParaRPr lang="en-US" sz="2400" dirty="0"/>
              </a:p>
              <a:p>
                <a14:m>
                  <m:oMath xmlns:m="http://schemas.openxmlformats.org/officeDocument/2006/math">
                    <m:r>
                      <a:rPr lang="en-US" sz="2400" i="1">
                        <a:latin typeface="Cambria Math" charset="0"/>
                        <a:ea typeface="Cambria Math" charset="0"/>
                        <a:cs typeface="Cambria Math" charset="0"/>
                      </a:rPr>
                      <m:t>𝑚</m:t>
                    </m:r>
                  </m:oMath>
                </a14:m>
                <a:r>
                  <a:rPr lang="en-US" sz="2400" dirty="0"/>
                  <a:t> is the exponent</a:t>
                </a:r>
              </a:p>
            </p:txBody>
          </p:sp>
        </mc:Choice>
        <mc:Fallback xmlns="">
          <p:sp>
            <p:nvSpPr>
              <p:cNvPr id="5" name="Rectangle 4"/>
              <p:cNvSpPr>
                <a:spLocks noRot="1" noChangeAspect="1" noMove="1" noResize="1" noEditPoints="1" noAdjustHandles="1" noChangeArrowheads="1" noChangeShapeType="1" noTextEdit="1"/>
              </p:cNvSpPr>
              <p:nvPr/>
            </p:nvSpPr>
            <p:spPr>
              <a:xfrm>
                <a:off x="393700" y="1295400"/>
                <a:ext cx="8323333" cy="4339650"/>
              </a:xfrm>
              <a:prstGeom prst="rect">
                <a:avLst/>
              </a:prstGeom>
              <a:blipFill>
                <a:blip r:embed="rId3"/>
                <a:stretch>
                  <a:fillRect l="-1067" t="-1166" b="-2332"/>
                </a:stretch>
              </a:blipFill>
            </p:spPr>
            <p:txBody>
              <a:bodyPr/>
              <a:lstStyle/>
              <a:p>
                <a:r>
                  <a:rPr lang="en-US">
                    <a:noFill/>
                  </a:rPr>
                  <a:t> </a:t>
                </a:r>
              </a:p>
            </p:txBody>
          </p:sp>
        </mc:Fallback>
      </mc:AlternateContent>
    </p:spTree>
    <p:extLst>
      <p:ext uri="{BB962C8B-B14F-4D97-AF65-F5344CB8AC3E}">
        <p14:creationId xmlns:p14="http://schemas.microsoft.com/office/powerpoint/2010/main" val="130954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1000" y="-12531"/>
            <a:ext cx="7772400"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a:t>Floating-point numbers</a:t>
            </a:r>
          </a:p>
        </p:txBody>
      </p:sp>
      <mc:AlternateContent xmlns:mc="http://schemas.openxmlformats.org/markup-compatibility/2006" xmlns:a14="http://schemas.microsoft.com/office/drawing/2010/main">
        <mc:Choice Requires="a14">
          <p:sp>
            <p:nvSpPr>
              <p:cNvPr id="5" name="Rectangle 4"/>
              <p:cNvSpPr/>
              <p:nvPr/>
            </p:nvSpPr>
            <p:spPr>
              <a:xfrm>
                <a:off x="393700" y="1480161"/>
                <a:ext cx="8323333" cy="2862322"/>
              </a:xfrm>
              <a:prstGeom prst="rect">
                <a:avLst/>
              </a:prstGeom>
            </p:spPr>
            <p:txBody>
              <a:bodyPr wrap="square">
                <a:spAutoFit/>
              </a:bodyPr>
              <a:lstStyle/>
              <a:p>
                <a:r>
                  <a:rPr lang="en-US" sz="3000" b="1" dirty="0"/>
                  <a:t>Numerical Form:</a:t>
                </a:r>
              </a:p>
              <a:p>
                <a:endParaRPr lang="en-US" sz="3000" b="0" i="1" dirty="0">
                  <a:latin typeface="Cambria Math" charset="0"/>
                  <a:ea typeface="Cambria Math" charset="0"/>
                  <a:cs typeface="Cambria Math" charset="0"/>
                </a:endParaRPr>
              </a:p>
              <a:p>
                <a:endParaRPr lang="en-US" sz="3000"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3000" b="0" i="1" smtClean="0">
                          <a:latin typeface="Cambria Math" charset="0"/>
                          <a:ea typeface="Cambria Math" charset="0"/>
                          <a:cs typeface="Cambria Math" charset="0"/>
                        </a:rPr>
                        <m:t>𝑥</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𝑞</m:t>
                      </m:r>
                      <m:r>
                        <a:rPr lang="en-US" sz="3000" i="1">
                          <a:latin typeface="Cambria Math" charset="0"/>
                          <a:ea typeface="Cambria Math" charset="0"/>
                          <a:cs typeface="Cambria Math" charset="0"/>
                        </a:rPr>
                        <m:t> ×</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m:t>
                          </m:r>
                          <m:r>
                            <a:rPr lang="en-US" sz="3000" b="0" i="1" smtClean="0">
                              <a:latin typeface="Cambria Math" charset="0"/>
                              <a:ea typeface="Cambria Math" charset="0"/>
                              <a:cs typeface="Cambria Math" charset="0"/>
                            </a:rPr>
                            <m:t>2</m:t>
                          </m:r>
                        </m:e>
                        <m:sup>
                          <m:r>
                            <a:rPr lang="en-US" sz="3000" b="0" i="1" smtClean="0">
                              <a:latin typeface="Cambria Math" charset="0"/>
                              <a:ea typeface="Cambria Math" charset="0"/>
                              <a:cs typeface="Cambria Math" charset="0"/>
                            </a:rPr>
                            <m:t>𝑚</m:t>
                          </m:r>
                        </m:sup>
                      </m:sSup>
                      <m:r>
                        <a:rPr lang="en-US" sz="3000" b="0" i="1" smtClean="0">
                          <a:latin typeface="Cambria Math" charset="0"/>
                          <a:ea typeface="Cambria Math" charset="0"/>
                          <a:cs typeface="Cambria Math" charset="0"/>
                        </a:rPr>
                        <m:t> =</m:t>
                      </m:r>
                      <m:r>
                        <a:rPr lang="en-US" sz="3000" i="1">
                          <a:latin typeface="Cambria Math" charset="0"/>
                          <a:ea typeface="Cambria Math" charset="0"/>
                          <a:cs typeface="Cambria Math" charset="0"/>
                        </a:rPr>
                        <m:t>±</m:t>
                      </m:r>
                      <m:sSub>
                        <m:sSubPr>
                          <m:ctrlPr>
                            <a:rPr lang="en-US" sz="3000" i="1" smtClean="0">
                              <a:latin typeface="Cambria Math" panose="02040503050406030204" pitchFamily="18" charset="0"/>
                            </a:rPr>
                          </m:ctrlPr>
                        </m:sSubPr>
                        <m:e>
                          <m:r>
                            <a:rPr lang="en-US" sz="3000" i="1">
                              <a:latin typeface="Cambria Math" charset="0"/>
                            </a:rPr>
                            <m:t>𝑏</m:t>
                          </m:r>
                        </m:e>
                        <m:sub>
                          <m:r>
                            <a:rPr lang="en-US" sz="3000" b="0" i="1" smtClean="0">
                              <a:latin typeface="Cambria Math" charset="0"/>
                            </a:rPr>
                            <m:t>0</m:t>
                          </m:r>
                        </m:sub>
                      </m:sSub>
                      <m:r>
                        <a:rPr lang="en-US" sz="3000" b="0" i="1" smtClean="0">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1</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2</m:t>
                          </m:r>
                        </m:sub>
                      </m:sSub>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3</m:t>
                          </m:r>
                        </m:sub>
                      </m:sSub>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𝑏</m:t>
                          </m:r>
                        </m:e>
                        <m:sub>
                          <m:r>
                            <a:rPr lang="en-US" sz="3000" i="1">
                              <a:latin typeface="Cambria Math" charset="0"/>
                            </a:rPr>
                            <m:t>𝑛</m:t>
                          </m:r>
                        </m:sub>
                      </m:sSub>
                      <m:r>
                        <a:rPr lang="en-US" sz="3000" i="1">
                          <a:latin typeface="Cambria Math" charset="0"/>
                          <a:ea typeface="Cambria Math" charset="0"/>
                          <a:cs typeface="Cambria Math" charset="0"/>
                        </a:rPr>
                        <m:t>×</m:t>
                      </m:r>
                      <m:sSup>
                        <m:sSupPr>
                          <m:ctrlPr>
                            <a:rPr lang="en-US" sz="3000" i="1">
                              <a:latin typeface="Cambria Math" panose="02040503050406030204" pitchFamily="18" charset="0"/>
                              <a:ea typeface="Cambria Math" charset="0"/>
                              <a:cs typeface="Cambria Math" charset="0"/>
                            </a:rPr>
                          </m:ctrlPr>
                        </m:sSupPr>
                        <m:e>
                          <m:r>
                            <a:rPr lang="en-US" sz="3000" i="1">
                              <a:latin typeface="Cambria Math" charset="0"/>
                              <a:ea typeface="Cambria Math" charset="0"/>
                              <a:cs typeface="Cambria Math" charset="0"/>
                            </a:rPr>
                            <m:t> 2</m:t>
                          </m:r>
                        </m:e>
                        <m:sup>
                          <m:r>
                            <a:rPr lang="en-US" sz="3000" i="1">
                              <a:latin typeface="Cambria Math" charset="0"/>
                              <a:ea typeface="Cambria Math" charset="0"/>
                              <a:cs typeface="Cambria Math" charset="0"/>
                            </a:rPr>
                            <m:t>𝑚</m:t>
                          </m:r>
                        </m:sup>
                      </m:sSup>
                    </m:oMath>
                  </m:oMathPara>
                </a14:m>
                <a:endParaRPr lang="en-US" sz="3000" dirty="0"/>
              </a:p>
              <a:p>
                <a:endParaRPr lang="en-US" sz="3000" dirty="0"/>
              </a:p>
              <a:p>
                <a:endParaRPr lang="en-US" sz="3000" dirty="0"/>
              </a:p>
            </p:txBody>
          </p:sp>
        </mc:Choice>
        <mc:Fallback xmlns="">
          <p:sp>
            <p:nvSpPr>
              <p:cNvPr id="5" name="Rectangle 4"/>
              <p:cNvSpPr>
                <a:spLocks noRot="1" noChangeAspect="1" noMove="1" noResize="1" noEditPoints="1" noAdjustHandles="1" noChangeArrowheads="1" noChangeShapeType="1" noTextEdit="1"/>
              </p:cNvSpPr>
              <p:nvPr/>
            </p:nvSpPr>
            <p:spPr>
              <a:xfrm>
                <a:off x="393700" y="1480161"/>
                <a:ext cx="8323333" cy="2862322"/>
              </a:xfrm>
              <a:prstGeom prst="rect">
                <a:avLst/>
              </a:prstGeom>
              <a:blipFill>
                <a:blip r:embed="rId2"/>
                <a:stretch>
                  <a:fillRect l="-1524" t="-2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2605AF7-8FAB-6B4A-95AB-B4BE0603FEE2}"/>
                  </a:ext>
                </a:extLst>
              </p:cNvPr>
              <p:cNvSpPr/>
              <p:nvPr/>
            </p:nvSpPr>
            <p:spPr>
              <a:xfrm>
                <a:off x="393700" y="4953000"/>
                <a:ext cx="6061668" cy="15081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𝑏</m:t>
                          </m:r>
                        </m:e>
                        <m:sub>
                          <m:r>
                            <a:rPr lang="en-US" sz="3200" i="1">
                              <a:latin typeface="Cambria Math" charset="0"/>
                            </a:rPr>
                            <m:t>𝑖</m:t>
                          </m:r>
                        </m:sub>
                      </m:sSub>
                      <m:r>
                        <a:rPr lang="en-US" sz="3200" i="1">
                          <a:latin typeface="Cambria Math" charset="0"/>
                          <a:ea typeface="Cambria Math" charset="0"/>
                          <a:cs typeface="Cambria Math" charset="0"/>
                        </a:rPr>
                        <m:t>∈</m:t>
                      </m:r>
                      <m:d>
                        <m:dPr>
                          <m:begChr m:val="{"/>
                          <m:endChr m:val="}"/>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0,1</m:t>
                          </m:r>
                        </m:e>
                      </m:d>
                    </m:oMath>
                  </m:oMathPara>
                </a14:m>
                <a:endParaRPr lang="en-US" sz="3000" b="1" dirty="0"/>
              </a:p>
              <a:p>
                <a:r>
                  <a:rPr lang="en-US" sz="3000" b="1" dirty="0"/>
                  <a:t>Exponent range</a:t>
                </a:r>
                <a:r>
                  <a:rPr lang="en-US" sz="3000" dirty="0"/>
                  <a:t>:</a:t>
                </a:r>
                <a14:m>
                  <m:oMath xmlns:m="http://schemas.openxmlformats.org/officeDocument/2006/math">
                    <m:r>
                      <a:rPr lang="en-US" sz="3000" b="0" i="0" smtClean="0">
                        <a:latin typeface="Cambria Math" panose="02040503050406030204" pitchFamily="18" charset="0"/>
                        <a:ea typeface="Cambria Math" charset="0"/>
                        <a:cs typeface="Cambria Math" charset="0"/>
                      </a:rPr>
                      <m:t>  </m:t>
                    </m:r>
                    <m:r>
                      <a:rPr lang="en-US" sz="3000" i="1">
                        <a:latin typeface="Cambria Math" charset="0"/>
                        <a:ea typeface="Cambria Math" charset="0"/>
                        <a:cs typeface="Cambria Math" charset="0"/>
                      </a:rPr>
                      <m:t>𝑚</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panose="02040503050406030204" pitchFamily="18" charset="0"/>
                        <a:cs typeface="Cambria Math" charset="0"/>
                      </a:rPr>
                      <m:t>∈</m:t>
                    </m:r>
                    <m:d>
                      <m:dPr>
                        <m:begChr m:val="["/>
                        <m:endChr m:val="]"/>
                        <m:ctrlPr>
                          <a:rPr lang="mr-IN" sz="3000" i="1">
                            <a:latin typeface="Cambria Math" panose="02040503050406030204" pitchFamily="18" charset="0"/>
                          </a:rPr>
                        </m:ctrlPr>
                      </m:dPr>
                      <m:e>
                        <m:r>
                          <a:rPr lang="en-US" sz="3000" i="1">
                            <a:latin typeface="Cambria Math" charset="0"/>
                          </a:rPr>
                          <m:t>𝐿</m:t>
                        </m:r>
                        <m:r>
                          <a:rPr lang="en-US" sz="3000" i="1">
                            <a:latin typeface="Cambria Math" charset="0"/>
                          </a:rPr>
                          <m:t>,</m:t>
                        </m:r>
                        <m:r>
                          <a:rPr lang="en-US" sz="3000" i="1">
                            <a:latin typeface="Cambria Math" charset="0"/>
                          </a:rPr>
                          <m:t>𝑈</m:t>
                        </m:r>
                      </m:e>
                    </m:d>
                  </m:oMath>
                </a14:m>
                <a:endParaRPr lang="en-US" sz="3000" dirty="0"/>
              </a:p>
              <a:p>
                <a:r>
                  <a:rPr lang="en-US" sz="3000" b="1" dirty="0"/>
                  <a:t>Precision</a:t>
                </a:r>
                <a:r>
                  <a:rPr lang="en-US" sz="3000" dirty="0"/>
                  <a:t>: </a:t>
                </a:r>
                <a14:m>
                  <m:oMath xmlns:m="http://schemas.openxmlformats.org/officeDocument/2006/math">
                    <m:r>
                      <m:rPr>
                        <m:sty m:val="p"/>
                      </m:rPr>
                      <a:rPr lang="en-US" sz="3000">
                        <a:latin typeface="Cambria Math" charset="0"/>
                      </a:rPr>
                      <m:t>p</m:t>
                    </m:r>
                    <m:r>
                      <a:rPr lang="en-US" sz="3000">
                        <a:latin typeface="Cambria Math" charset="0"/>
                      </a:rPr>
                      <m:t>=</m:t>
                    </m:r>
                    <m:r>
                      <a:rPr lang="en-US" sz="3000" i="1">
                        <a:latin typeface="Cambria Math" charset="0"/>
                      </a:rPr>
                      <m:t>𝑛</m:t>
                    </m:r>
                    <m:r>
                      <a:rPr lang="en-US" sz="3000" i="1">
                        <a:latin typeface="Cambria Math" charset="0"/>
                      </a:rPr>
                      <m:t>+1</m:t>
                    </m:r>
                  </m:oMath>
                </a14:m>
                <a:endParaRPr lang="en-US" sz="3000" dirty="0"/>
              </a:p>
            </p:txBody>
          </p:sp>
        </mc:Choice>
        <mc:Fallback xmlns="">
          <p:sp>
            <p:nvSpPr>
              <p:cNvPr id="2" name="Rectangle 1">
                <a:extLst>
                  <a:ext uri="{FF2B5EF4-FFF2-40B4-BE49-F238E27FC236}">
                    <a16:creationId xmlns:a16="http://schemas.microsoft.com/office/drawing/2014/main" id="{42605AF7-8FAB-6B4A-95AB-B4BE0603FEE2}"/>
                  </a:ext>
                </a:extLst>
              </p:cNvPr>
              <p:cNvSpPr>
                <a:spLocks noRot="1" noChangeAspect="1" noMove="1" noResize="1" noEditPoints="1" noAdjustHandles="1" noChangeArrowheads="1" noChangeShapeType="1" noTextEdit="1"/>
              </p:cNvSpPr>
              <p:nvPr/>
            </p:nvSpPr>
            <p:spPr>
              <a:xfrm>
                <a:off x="393700" y="4953000"/>
                <a:ext cx="6061668" cy="1508105"/>
              </a:xfrm>
              <a:prstGeom prst="rect">
                <a:avLst/>
              </a:prstGeom>
              <a:blipFill>
                <a:blip r:embed="rId3"/>
                <a:stretch>
                  <a:fillRect l="-2092" b="-10833"/>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AF3A1426-82BA-D54B-AC1C-321C2485DA95}"/>
              </a:ext>
            </a:extLst>
          </p:cNvPr>
          <p:cNvSpPr/>
          <p:nvPr/>
        </p:nvSpPr>
        <p:spPr>
          <a:xfrm rot="5400000">
            <a:off x="5623872" y="2570145"/>
            <a:ext cx="410855" cy="1905000"/>
          </a:xfrm>
          <a:prstGeom prst="rightBrace">
            <a:avLst/>
          </a:prstGeom>
          <a:noFill/>
          <a:ln w="25400">
            <a:solidFill>
              <a:srgbClr val="00743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E2B135-05B4-9F4F-B4D4-BE73532ABA54}"/>
                  </a:ext>
                </a:extLst>
              </p:cNvPr>
              <p:cNvSpPr/>
              <p:nvPr/>
            </p:nvSpPr>
            <p:spPr>
              <a:xfrm>
                <a:off x="4303267" y="3787914"/>
                <a:ext cx="3161443" cy="707886"/>
              </a:xfrm>
              <a:prstGeom prst="rect">
                <a:avLst/>
              </a:prstGeom>
            </p:spPr>
            <p:txBody>
              <a:bodyPr wrap="none">
                <a:spAutoFit/>
              </a:bodyPr>
              <a:lstStyle/>
              <a:p>
                <a:pPr algn="ctr"/>
                <a:r>
                  <a:rPr lang="en-US" sz="2000" dirty="0">
                    <a:latin typeface="Times New Roman" panose="02020603050405020304" pitchFamily="18" charset="0"/>
                    <a:cs typeface="Times New Roman" panose="02020603050405020304" pitchFamily="18" charset="0"/>
                  </a:rPr>
                  <a:t>Fractional part of significand</a:t>
                </a:r>
              </a:p>
              <a:p>
                <a:pPr algn="ctr"/>
                <a:r>
                  <a:rPr lang="en-US" sz="2000" dirty="0"/>
                  <a:t>(</a:t>
                </a:r>
                <a14:m>
                  <m:oMath xmlns:m="http://schemas.openxmlformats.org/officeDocument/2006/math">
                    <m:r>
                      <a:rPr lang="en-US" sz="2000" i="1">
                        <a:latin typeface="Cambria Math" charset="0"/>
                      </a:rPr>
                      <m:t>𝑛</m:t>
                    </m:r>
                  </m:oMath>
                </a14:m>
                <a:r>
                  <a:rPr lang="en-US" sz="2000" dirty="0"/>
                  <a:t> </a:t>
                </a:r>
                <a:r>
                  <a:rPr lang="en-US" sz="2000" dirty="0">
                    <a:latin typeface="Times New Roman" panose="02020603050405020304" pitchFamily="18" charset="0"/>
                    <a:cs typeface="Times New Roman" panose="02020603050405020304" pitchFamily="18" charset="0"/>
                  </a:rPr>
                  <a:t>digits)</a:t>
                </a:r>
              </a:p>
            </p:txBody>
          </p:sp>
        </mc:Choice>
        <mc:Fallback xmlns="">
          <p:sp>
            <p:nvSpPr>
              <p:cNvPr id="6" name="Rectangle 5">
                <a:extLst>
                  <a:ext uri="{FF2B5EF4-FFF2-40B4-BE49-F238E27FC236}">
                    <a16:creationId xmlns:a16="http://schemas.microsoft.com/office/drawing/2014/main" id="{19E2B135-05B4-9F4F-B4D4-BE73532ABA54}"/>
                  </a:ext>
                </a:extLst>
              </p:cNvPr>
              <p:cNvSpPr>
                <a:spLocks noRot="1" noChangeAspect="1" noMove="1" noResize="1" noEditPoints="1" noAdjustHandles="1" noChangeArrowheads="1" noChangeShapeType="1" noTextEdit="1"/>
              </p:cNvSpPr>
              <p:nvPr/>
            </p:nvSpPr>
            <p:spPr>
              <a:xfrm>
                <a:off x="4303267" y="3787914"/>
                <a:ext cx="3161443" cy="707886"/>
              </a:xfrm>
              <a:prstGeom prst="rect">
                <a:avLst/>
              </a:prstGeom>
              <a:blipFill>
                <a:blip r:embed="rId4"/>
                <a:stretch>
                  <a:fillRect l="-1200" t="-3509" r="-1200" b="-14035"/>
                </a:stretch>
              </a:blipFill>
            </p:spPr>
            <p:txBody>
              <a:bodyPr/>
              <a:lstStyle/>
              <a:p>
                <a:r>
                  <a:rPr lang="en-US">
                    <a:noFill/>
                  </a:rPr>
                  <a:t> </a:t>
                </a:r>
              </a:p>
            </p:txBody>
          </p:sp>
        </mc:Fallback>
      </mc:AlternateContent>
    </p:spTree>
    <p:extLst>
      <p:ext uri="{BB962C8B-B14F-4D97-AF65-F5344CB8AC3E}">
        <p14:creationId xmlns:p14="http://schemas.microsoft.com/office/powerpoint/2010/main" val="1260075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39900</TotalTime>
  <Words>2929</Words>
  <Application>Microsoft Macintosh PowerPoint</Application>
  <PresentationFormat>On-screen Show (4:3)</PresentationFormat>
  <Paragraphs>572</Paragraphs>
  <Slides>39</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Cambria Math</vt:lpstr>
      <vt:lpstr>Franklin Gothic Book</vt:lpstr>
      <vt:lpstr>Mangal</vt:lpstr>
      <vt:lpstr>Perpetua</vt:lpstr>
      <vt:lpstr>Times New Roman</vt:lpstr>
      <vt:lpstr>Wingdings</vt:lpstr>
      <vt:lpstr>Wingdings 2</vt:lpstr>
      <vt:lpstr>Equity</vt:lpstr>
      <vt:lpstr>Floating point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Normalized floating point number scale</vt:lpstr>
      <vt:lpstr>PowerPoint Presentation</vt:lpstr>
      <vt:lpstr>PowerPoint Presentation</vt:lpstr>
      <vt:lpstr>PowerPoint Presentation</vt:lpstr>
      <vt:lpstr>Machine numbers: how floating point numbers are stored?</vt:lpstr>
      <vt:lpstr>PowerPoint Presentation</vt:lpstr>
      <vt:lpstr>PowerPoint Presentation</vt:lpstr>
      <vt:lpstr>PowerPoint Presentation</vt:lpstr>
      <vt:lpstr>PowerPoint Presentation</vt:lpstr>
      <vt:lpstr>IEEE-754 Single Precision (32-bit)</vt:lpstr>
      <vt:lpstr>IEEE-754 Single Precision (32-bit)</vt:lpstr>
      <vt:lpstr>IEEE-754 Single Precision (32-bit)</vt:lpstr>
      <vt:lpstr>IEEE-754 Double Precision (64-bit)</vt:lpstr>
      <vt:lpstr>IEEE-754 Double Precision (64-bit)</vt:lpstr>
      <vt:lpstr>Normalized floating point number scale (double precision)</vt:lpstr>
      <vt:lpstr>PowerPoint Presentation</vt:lpstr>
      <vt:lpstr>PowerPoint Presentation</vt:lpstr>
      <vt:lpstr>IEEE-754 Double Precision </vt:lpstr>
      <vt:lpstr>Summary for Single Precision </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Introductory Solid Mechanics TAM 251</dc:title>
  <dc:creator>Mariana Silva Sohn</dc:creator>
  <cp:lastModifiedBy>Sohn, Mariana Silva</cp:lastModifiedBy>
  <cp:revision>687</cp:revision>
  <cp:lastPrinted>2019-01-28T22:54:17Z</cp:lastPrinted>
  <dcterms:created xsi:type="dcterms:W3CDTF">2012-07-21T17:56:31Z</dcterms:created>
  <dcterms:modified xsi:type="dcterms:W3CDTF">2019-09-11T18:02:46Z</dcterms:modified>
</cp:coreProperties>
</file>